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87" r:id="rId5"/>
    <p:sldId id="290" r:id="rId6"/>
    <p:sldId id="266" r:id="rId7"/>
    <p:sldId id="256" r:id="rId8"/>
    <p:sldId id="264" r:id="rId9"/>
    <p:sldId id="291" r:id="rId10"/>
    <p:sldId id="292" r:id="rId11"/>
    <p:sldId id="265" r:id="rId12"/>
    <p:sldId id="288" r:id="rId13"/>
    <p:sldId id="268" r:id="rId14"/>
    <p:sldId id="269" r:id="rId15"/>
    <p:sldId id="270" r:id="rId16"/>
    <p:sldId id="271" r:id="rId17"/>
    <p:sldId id="273" r:id="rId18"/>
    <p:sldId id="274" r:id="rId19"/>
    <p:sldId id="275" r:id="rId20"/>
    <p:sldId id="277" r:id="rId21"/>
    <p:sldId id="278" r:id="rId22"/>
    <p:sldId id="276" r:id="rId23"/>
    <p:sldId id="284" r:id="rId24"/>
    <p:sldId id="280" r:id="rId25"/>
    <p:sldId id="281" r:id="rId26"/>
    <p:sldId id="282" r:id="rId27"/>
    <p:sldId id="283" r:id="rId28"/>
    <p:sldId id="285" r:id="rId29"/>
    <p:sldId id="286" r:id="rId30"/>
    <p:sldId id="28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B794A76-D757-49E6-89FD-5B5704D88928}">
          <p14:sldIdLst>
            <p14:sldId id="287"/>
            <p14:sldId id="290"/>
          </p14:sldIdLst>
        </p14:section>
        <p14:section name="die Schule stellt sich vor" id="{F0874045-1829-4D8F-83D7-4C6F6EE84260}">
          <p14:sldIdLst>
            <p14:sldId id="266"/>
            <p14:sldId id="256"/>
            <p14:sldId id="264"/>
            <p14:sldId id="291"/>
            <p14:sldId id="292"/>
            <p14:sldId id="265"/>
            <p14:sldId id="288"/>
          </p14:sldIdLst>
        </p14:section>
        <p14:section name="die letzten Wochen bis" id="{C1E0D0A1-8A84-41F1-A409-479D6D0DC493}">
          <p14:sldIdLst>
            <p14:sldId id="268"/>
            <p14:sldId id="269"/>
            <p14:sldId id="270"/>
            <p14:sldId id="271"/>
            <p14:sldId id="273"/>
            <p14:sldId id="274"/>
          </p14:sldIdLst>
        </p14:section>
        <p14:section name="Einschulungstag" id="{44BD6276-7AA4-45EC-B6D6-6D5B9EFFA5D1}">
          <p14:sldIdLst>
            <p14:sldId id="275"/>
            <p14:sldId id="277"/>
            <p14:sldId id="278"/>
          </p14:sldIdLst>
        </p14:section>
        <p14:section name="erste Schulwochen" id="{2A94B94E-0168-4631-8B92-21C3B19418DC}">
          <p14:sldIdLst>
            <p14:sldId id="276"/>
            <p14:sldId id="284"/>
            <p14:sldId id="280"/>
            <p14:sldId id="281"/>
            <p14:sldId id="282"/>
          </p14:sldIdLst>
        </p14:section>
        <p14:section name="OGS" id="{9B7B869D-3CF5-4473-9FB6-44E28329DCF0}">
          <p14:sldIdLst>
            <p14:sldId id="283"/>
          </p14:sldIdLst>
        </p14:section>
        <p14:section name="zum Schluss" id="{E219CD01-D13B-46CD-A9A6-1F29AE5F0464}">
          <p14:sldIdLst>
            <p14:sldId id="285"/>
            <p14:sldId id="286"/>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DB46D00-6F8A-4044-98E2-2E312C6071BA}" type="datetimeFigureOut">
              <a:rPr lang="de-DE" smtClean="0"/>
              <a:t>26.05.2026</a:t>
            </a:fld>
            <a:endParaRPr lang="de-DE"/>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de-DE"/>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92755B1-C324-4AE3-8EEE-762DBBAAEADA}" type="slidenum">
              <a:rPr lang="de-DE" smtClean="0"/>
              <a:t>‹Nr.›</a:t>
            </a:fld>
            <a:endParaRPr lang="de-DE"/>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836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B46D00-6F8A-4044-98E2-2E312C6071BA}" type="datetimeFigureOut">
              <a:rPr lang="de-DE" smtClean="0"/>
              <a:t>26.05.2026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2755B1-C324-4AE3-8EEE-762DBBAAEADA}" type="slidenum">
              <a:rPr lang="de-DE" smtClean="0"/>
              <a:t>‹Nr.›</a:t>
            </a:fld>
            <a:endParaRPr lang="de-DE"/>
          </a:p>
        </p:txBody>
      </p:sp>
    </p:spTree>
    <p:extLst>
      <p:ext uri="{BB962C8B-B14F-4D97-AF65-F5344CB8AC3E}">
        <p14:creationId xmlns:p14="http://schemas.microsoft.com/office/powerpoint/2010/main" val="152870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B46D00-6F8A-4044-98E2-2E312C6071BA}" type="datetimeFigureOut">
              <a:rPr lang="de-DE" smtClean="0"/>
              <a:t>26.05.2026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2755B1-C324-4AE3-8EEE-762DBBAAEADA}" type="slidenum">
              <a:rPr lang="de-DE" smtClean="0"/>
              <a:t>‹Nr.›</a:t>
            </a:fld>
            <a:endParaRPr lang="de-DE"/>
          </a:p>
        </p:txBody>
      </p:sp>
    </p:spTree>
    <p:extLst>
      <p:ext uri="{BB962C8B-B14F-4D97-AF65-F5344CB8AC3E}">
        <p14:creationId xmlns:p14="http://schemas.microsoft.com/office/powerpoint/2010/main" val="1601909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B46D00-6F8A-4044-98E2-2E312C6071BA}" type="datetimeFigureOut">
              <a:rPr lang="de-DE" smtClean="0"/>
              <a:t>26.05.2026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2755B1-C324-4AE3-8EEE-762DBBAAEADA}" type="slidenum">
              <a:rPr lang="de-DE" smtClean="0"/>
              <a:t>‹Nr.›</a:t>
            </a:fld>
            <a:endParaRPr lang="de-DE"/>
          </a:p>
        </p:txBody>
      </p:sp>
    </p:spTree>
    <p:extLst>
      <p:ext uri="{BB962C8B-B14F-4D97-AF65-F5344CB8AC3E}">
        <p14:creationId xmlns:p14="http://schemas.microsoft.com/office/powerpoint/2010/main" val="84051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e-DE"/>
              <a:t>Mastertitelformat bearbeiten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DB46D00-6F8A-4044-98E2-2E312C6071BA}" type="datetimeFigureOut">
              <a:rPr lang="de-DE" smtClean="0"/>
              <a:t>26.05.2026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2755B1-C324-4AE3-8EEE-762DBBAAEADA}" type="slidenum">
              <a:rPr lang="de-DE" smtClean="0"/>
              <a:t>‹Nr.›</a:t>
            </a:fld>
            <a:endParaRPr lang="de-DE"/>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86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DB46D00-6F8A-4044-98E2-2E312C6071BA}" type="datetimeFigureOut">
              <a:rPr lang="de-DE" smtClean="0"/>
              <a:t>26.05.2026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2755B1-C324-4AE3-8EEE-762DBBAAEADA}" type="slidenum">
              <a:rPr lang="de-DE" smtClean="0"/>
              <a:t>‹Nr.›</a:t>
            </a:fld>
            <a:endParaRPr lang="de-DE"/>
          </a:p>
        </p:txBody>
      </p:sp>
    </p:spTree>
    <p:extLst>
      <p:ext uri="{BB962C8B-B14F-4D97-AF65-F5344CB8AC3E}">
        <p14:creationId xmlns:p14="http://schemas.microsoft.com/office/powerpoint/2010/main" val="189346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DB46D00-6F8A-4044-98E2-2E312C6071BA}" type="datetimeFigureOut">
              <a:rPr lang="de-DE" smtClean="0"/>
              <a:t>26.05.2026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92755B1-C324-4AE3-8EEE-762DBBAAEADA}" type="slidenum">
              <a:rPr lang="de-DE" smtClean="0"/>
              <a:t>‹Nr.›</a:t>
            </a:fld>
            <a:endParaRPr lang="de-DE"/>
          </a:p>
        </p:txBody>
      </p:sp>
    </p:spTree>
    <p:extLst>
      <p:ext uri="{BB962C8B-B14F-4D97-AF65-F5344CB8AC3E}">
        <p14:creationId xmlns:p14="http://schemas.microsoft.com/office/powerpoint/2010/main" val="51837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DB46D00-6F8A-4044-98E2-2E312C6071BA}" type="datetimeFigureOut">
              <a:rPr lang="de-DE" smtClean="0"/>
              <a:t>26.05.2026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92755B1-C324-4AE3-8EEE-762DBBAAEADA}" type="slidenum">
              <a:rPr lang="de-DE" smtClean="0"/>
              <a:t>‹Nr.›</a:t>
            </a:fld>
            <a:endParaRPr lang="de-DE"/>
          </a:p>
        </p:txBody>
      </p:sp>
    </p:spTree>
    <p:extLst>
      <p:ext uri="{BB962C8B-B14F-4D97-AF65-F5344CB8AC3E}">
        <p14:creationId xmlns:p14="http://schemas.microsoft.com/office/powerpoint/2010/main" val="180881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46D00-6F8A-4044-98E2-2E312C6071BA}" type="datetimeFigureOut">
              <a:rPr lang="de-DE" smtClean="0"/>
              <a:t>26.05.2026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92755B1-C324-4AE3-8EEE-762DBBAAEADA}" type="slidenum">
              <a:rPr lang="de-DE" smtClean="0"/>
              <a:t>‹Nr.›</a:t>
            </a:fld>
            <a:endParaRPr lang="de-DE"/>
          </a:p>
        </p:txBody>
      </p:sp>
    </p:spTree>
    <p:extLst>
      <p:ext uri="{BB962C8B-B14F-4D97-AF65-F5344CB8AC3E}">
        <p14:creationId xmlns:p14="http://schemas.microsoft.com/office/powerpoint/2010/main" val="1362165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DB46D00-6F8A-4044-98E2-2E312C6071BA}" type="datetimeFigureOut">
              <a:rPr lang="de-DE" smtClean="0"/>
              <a:t>26.05.2026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2755B1-C324-4AE3-8EEE-762DBBAAEADA}" type="slidenum">
              <a:rPr lang="de-DE" smtClean="0"/>
              <a:t>‹Nr.›</a:t>
            </a:fld>
            <a:endParaRPr lang="de-DE"/>
          </a:p>
        </p:txBody>
      </p:sp>
    </p:spTree>
    <p:extLst>
      <p:ext uri="{BB962C8B-B14F-4D97-AF65-F5344CB8AC3E}">
        <p14:creationId xmlns:p14="http://schemas.microsoft.com/office/powerpoint/2010/main" val="330388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DB46D00-6F8A-4044-98E2-2E312C6071BA}" type="datetimeFigureOut">
              <a:rPr lang="de-DE" smtClean="0"/>
              <a:t>26.05.2026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2755B1-C324-4AE3-8EEE-762DBBAAEADA}" type="slidenum">
              <a:rPr lang="de-DE" smtClean="0"/>
              <a:t>‹Nr.›</a:t>
            </a:fld>
            <a:endParaRPr lang="de-DE"/>
          </a:p>
        </p:txBody>
      </p:sp>
    </p:spTree>
    <p:extLst>
      <p:ext uri="{BB962C8B-B14F-4D97-AF65-F5344CB8AC3E}">
        <p14:creationId xmlns:p14="http://schemas.microsoft.com/office/powerpoint/2010/main" val="155422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DB46D00-6F8A-4044-98E2-2E312C6071BA}" type="datetimeFigureOut">
              <a:rPr lang="de-DE" smtClean="0"/>
              <a:t>26.05.2026</a:t>
            </a:fld>
            <a:endParaRPr lang="de-DE"/>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de-DE"/>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92755B1-C324-4AE3-8EEE-762DBBAAEADA}" type="slidenum">
              <a:rPr lang="de-DE" smtClean="0"/>
              <a:t>‹Nr.›</a:t>
            </a:fld>
            <a:endParaRPr lang="de-DE"/>
          </a:p>
        </p:txBody>
      </p:sp>
    </p:spTree>
    <p:extLst>
      <p:ext uri="{BB962C8B-B14F-4D97-AF65-F5344CB8AC3E}">
        <p14:creationId xmlns:p14="http://schemas.microsoft.com/office/powerpoint/2010/main" val="1388028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F21EC03-31AC-4F66-9113-AB6DC1E44E31}"/>
              </a:ext>
            </a:extLst>
          </p:cNvPr>
          <p:cNvSpPr/>
          <p:nvPr/>
        </p:nvSpPr>
        <p:spPr>
          <a:xfrm>
            <a:off x="921135" y="735956"/>
            <a:ext cx="7156067" cy="769441"/>
          </a:xfrm>
          <a:prstGeom prst="rect">
            <a:avLst/>
          </a:prstGeom>
        </p:spPr>
        <p:txBody>
          <a:bodyPr wrap="square">
            <a:spAutoFit/>
          </a:bodyPr>
          <a:lstStyle/>
          <a:p>
            <a:r>
              <a:rPr lang="de-DE" sz="4400" b="1" dirty="0">
                <a:solidFill>
                  <a:srgbClr val="0070C0"/>
                </a:solidFill>
                <a:latin typeface="+mj-lt"/>
              </a:rPr>
              <a:t>Schulbeginn August 2026</a:t>
            </a:r>
            <a:endParaRPr lang="de-DE" sz="4400" dirty="0">
              <a:latin typeface="+mj-lt"/>
            </a:endParaRPr>
          </a:p>
        </p:txBody>
      </p:sp>
      <p:sp>
        <p:nvSpPr>
          <p:cNvPr id="6" name="Rechteck 5">
            <a:extLst>
              <a:ext uri="{FF2B5EF4-FFF2-40B4-BE49-F238E27FC236}">
                <a16:creationId xmlns:a16="http://schemas.microsoft.com/office/drawing/2014/main" id="{0E0EDAA1-4181-49C4-B1F7-C03D64E1AAA5}"/>
              </a:ext>
            </a:extLst>
          </p:cNvPr>
          <p:cNvSpPr/>
          <p:nvPr/>
        </p:nvSpPr>
        <p:spPr>
          <a:xfrm>
            <a:off x="704390" y="2554179"/>
            <a:ext cx="3575538" cy="2308324"/>
          </a:xfrm>
          <a:prstGeom prst="rect">
            <a:avLst/>
          </a:prstGeom>
        </p:spPr>
        <p:txBody>
          <a:bodyPr wrap="square">
            <a:spAutoFit/>
          </a:bodyPr>
          <a:lstStyle/>
          <a:p>
            <a:pPr algn="ctr">
              <a:buNone/>
            </a:pPr>
            <a:r>
              <a:rPr lang="de-DE" sz="4800" dirty="0">
                <a:solidFill>
                  <a:srgbClr val="080349"/>
                </a:solidFill>
                <a:cs typeface="Mangal" pitchFamily="18" charset="0"/>
              </a:rPr>
              <a:t>Herzlich willkommen</a:t>
            </a:r>
          </a:p>
          <a:p>
            <a:pPr algn="ctr">
              <a:buNone/>
            </a:pPr>
            <a:r>
              <a:rPr lang="de-DE" sz="4800" dirty="0">
                <a:solidFill>
                  <a:srgbClr val="080349"/>
                </a:solidFill>
                <a:cs typeface="Mangal" pitchFamily="18" charset="0"/>
              </a:rPr>
              <a:t>an der</a:t>
            </a:r>
          </a:p>
        </p:txBody>
      </p:sp>
      <p:pic>
        <p:nvPicPr>
          <p:cNvPr id="7" name="Grafik 6">
            <a:extLst>
              <a:ext uri="{FF2B5EF4-FFF2-40B4-BE49-F238E27FC236}">
                <a16:creationId xmlns:a16="http://schemas.microsoft.com/office/drawing/2014/main" id="{9D19A587-0FF7-4C82-9DA5-03BAACB3D1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41093" y="484715"/>
            <a:ext cx="2676628" cy="2859377"/>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658" y="1505397"/>
            <a:ext cx="4011705" cy="4880177"/>
          </a:xfrm>
          <a:prstGeom prst="rect">
            <a:avLst/>
          </a:prstGeom>
        </p:spPr>
      </p:pic>
    </p:spTree>
    <p:extLst>
      <p:ext uri="{BB962C8B-B14F-4D97-AF65-F5344CB8AC3E}">
        <p14:creationId xmlns:p14="http://schemas.microsoft.com/office/powerpoint/2010/main" val="158596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515775" y="852112"/>
            <a:ext cx="5064450" cy="894641"/>
          </a:xfrm>
        </p:spPr>
        <p:txBody>
          <a:bodyPr>
            <a:normAutofit fontScale="90000"/>
          </a:bodyPr>
          <a:lstStyle/>
          <a:p>
            <a:pPr algn="ctr"/>
            <a:r>
              <a:rPr lang="de-DE" b="1" dirty="0"/>
              <a:t>Die letzten Wochen bis zum ersten Schultag </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5915025" y="691252"/>
            <a:ext cx="3779394" cy="608181"/>
          </a:xfrm>
        </p:spPr>
        <p:txBody>
          <a:bodyPr>
            <a:normAutofit/>
          </a:bodyPr>
          <a:lstStyle/>
          <a:p>
            <a:r>
              <a:rPr lang="de-DE" sz="2800" b="1" dirty="0"/>
              <a:t>Schnuppertage</a:t>
            </a:r>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2" name="Textfeld 1">
            <a:extLst>
              <a:ext uri="{FF2B5EF4-FFF2-40B4-BE49-F238E27FC236}">
                <a16:creationId xmlns:a16="http://schemas.microsoft.com/office/drawing/2014/main" id="{93D227B4-1006-4E54-8FA0-CD4FB0225A41}"/>
              </a:ext>
            </a:extLst>
          </p:cNvPr>
          <p:cNvSpPr txBox="1"/>
          <p:nvPr/>
        </p:nvSpPr>
        <p:spPr>
          <a:xfrm>
            <a:off x="5818767" y="1202944"/>
            <a:ext cx="6373233" cy="3108543"/>
          </a:xfrm>
          <a:prstGeom prst="rect">
            <a:avLst/>
          </a:prstGeom>
          <a:noFill/>
        </p:spPr>
        <p:txBody>
          <a:bodyPr wrap="square" rtlCol="0">
            <a:spAutoFit/>
          </a:bodyPr>
          <a:lstStyle/>
          <a:p>
            <a:r>
              <a:rPr lang="de-DE" dirty="0"/>
              <a:t> </a:t>
            </a:r>
          </a:p>
          <a:p>
            <a:r>
              <a:rPr lang="de-DE" sz="2000" b="1" dirty="0"/>
              <a:t>Unsere „Schnuppertage“ finden in diesem Jahr folgendermaßen statt:</a:t>
            </a:r>
            <a:endParaRPr lang="de-DE" sz="2000" dirty="0"/>
          </a:p>
          <a:p>
            <a:r>
              <a:rPr lang="de-DE" sz="2000" b="1" dirty="0"/>
              <a:t> </a:t>
            </a:r>
            <a:endParaRPr lang="de-DE" sz="2000" dirty="0"/>
          </a:p>
          <a:p>
            <a:r>
              <a:rPr lang="de-DE" sz="2000" b="1" u="sng" dirty="0"/>
              <a:t>Datum	</a:t>
            </a:r>
            <a:r>
              <a:rPr lang="de-DE" sz="2000" b="1" dirty="0"/>
              <a:t>		</a:t>
            </a:r>
            <a:r>
              <a:rPr lang="de-DE" sz="2000" b="1" u="sng" dirty="0"/>
              <a:t>Für die Kinder der Kindergärten:</a:t>
            </a:r>
            <a:br>
              <a:rPr lang="de-DE" sz="2000" b="1" u="sng" dirty="0"/>
            </a:br>
            <a:endParaRPr lang="de-DE" sz="2000" dirty="0"/>
          </a:p>
          <a:p>
            <a:r>
              <a:rPr lang="de-DE" sz="2000" b="1" dirty="0"/>
              <a:t>Di, 2. Juni</a:t>
            </a:r>
            <a:r>
              <a:rPr lang="de-DE" sz="2000" dirty="0"/>
              <a:t>		„St. Andreas“ , „Aktion Engel-Haus“, </a:t>
            </a:r>
            <a:br>
              <a:rPr lang="de-DE" sz="2000" dirty="0"/>
            </a:br>
            <a:r>
              <a:rPr lang="de-DE" sz="2000" dirty="0"/>
              <a:t>                                   „Pusteblume“</a:t>
            </a:r>
            <a:endParaRPr lang="de-DE" sz="1100" b="1" dirty="0"/>
          </a:p>
          <a:p>
            <a:r>
              <a:rPr lang="de-DE" sz="2000" b="1" dirty="0"/>
              <a:t>Mi, 3. Juni	</a:t>
            </a:r>
            <a:r>
              <a:rPr lang="de-DE" sz="2000" dirty="0"/>
              <a:t>	 „Löwenburg“, „Kleeblatt“</a:t>
            </a:r>
          </a:p>
          <a:p>
            <a:r>
              <a:rPr lang="de-DE" dirty="0"/>
              <a:t> </a:t>
            </a:r>
          </a:p>
        </p:txBody>
      </p:sp>
      <p:pic>
        <p:nvPicPr>
          <p:cNvPr id="3" name="Grafik 2"/>
          <p:cNvPicPr>
            <a:picLocks noChangeAspect="1"/>
          </p:cNvPicPr>
          <p:nvPr/>
        </p:nvPicPr>
        <p:blipFill>
          <a:blip r:embed="rId3"/>
          <a:stretch>
            <a:fillRect/>
          </a:stretch>
        </p:blipFill>
        <p:spPr>
          <a:xfrm>
            <a:off x="1047487" y="1898408"/>
            <a:ext cx="2124338" cy="4392273"/>
          </a:xfrm>
          <a:prstGeom prst="rect">
            <a:avLst/>
          </a:prstGeom>
        </p:spPr>
      </p:pic>
      <p:sp>
        <p:nvSpPr>
          <p:cNvPr id="5" name="Rechteck 4"/>
          <p:cNvSpPr/>
          <p:nvPr/>
        </p:nvSpPr>
        <p:spPr>
          <a:xfrm>
            <a:off x="5818767" y="4371130"/>
            <a:ext cx="4993308" cy="523220"/>
          </a:xfrm>
          <a:prstGeom prst="rect">
            <a:avLst/>
          </a:prstGeom>
        </p:spPr>
        <p:txBody>
          <a:bodyPr wrap="square">
            <a:spAutoFit/>
          </a:bodyPr>
          <a:lstStyle/>
          <a:p>
            <a:r>
              <a:rPr lang="de-DE" sz="2800" b="1" dirty="0">
                <a:solidFill>
                  <a:schemeClr val="accent1"/>
                </a:solidFill>
              </a:rPr>
              <a:t>Weitere Besuchsmöglichkeiten</a:t>
            </a:r>
          </a:p>
        </p:txBody>
      </p:sp>
      <p:sp>
        <p:nvSpPr>
          <p:cNvPr id="7" name="Textfeld 6"/>
          <p:cNvSpPr txBox="1"/>
          <p:nvPr/>
        </p:nvSpPr>
        <p:spPr>
          <a:xfrm>
            <a:off x="5821392" y="4894350"/>
            <a:ext cx="5497038" cy="1938992"/>
          </a:xfrm>
          <a:prstGeom prst="rect">
            <a:avLst/>
          </a:prstGeom>
          <a:noFill/>
        </p:spPr>
        <p:txBody>
          <a:bodyPr wrap="square" rtlCol="0">
            <a:spAutoFit/>
          </a:bodyPr>
          <a:lstStyle/>
          <a:p>
            <a:r>
              <a:rPr lang="de-DE" sz="2000" b="1" dirty="0"/>
              <a:t>Schulfest</a:t>
            </a:r>
          </a:p>
          <a:p>
            <a:r>
              <a:rPr lang="de-DE" sz="2000" dirty="0"/>
              <a:t>Samstag, 20.Juni  10.30 Uhr bis 14.00 Uhr Infos über die Kitas oder die Homepage  www.barbaraschule-setterich.de</a:t>
            </a:r>
          </a:p>
          <a:p>
            <a:endParaRPr lang="de-DE" sz="2000" dirty="0"/>
          </a:p>
          <a:p>
            <a:endParaRPr lang="de-DE" sz="2000" dirty="0"/>
          </a:p>
        </p:txBody>
      </p:sp>
    </p:spTree>
    <p:extLst>
      <p:ext uri="{BB962C8B-B14F-4D97-AF65-F5344CB8AC3E}">
        <p14:creationId xmlns:p14="http://schemas.microsoft.com/office/powerpoint/2010/main" val="8676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fontScale="90000"/>
          </a:bodyPr>
          <a:lstStyle/>
          <a:p>
            <a:r>
              <a:rPr lang="de-DE" b="1" dirty="0"/>
              <a:t>Die letzten Wochen bis zum ersten Schultag </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6115051" y="232186"/>
            <a:ext cx="4829174" cy="1600200"/>
          </a:xfrm>
        </p:spPr>
        <p:txBody>
          <a:bodyPr>
            <a:normAutofit/>
          </a:bodyPr>
          <a:lstStyle/>
          <a:p>
            <a:br>
              <a:rPr lang="de-DE" sz="2800" b="1" dirty="0"/>
            </a:br>
            <a:r>
              <a:rPr lang="de-DE" sz="2800" b="1" dirty="0"/>
              <a:t>Elternpost / Elterninfo </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3" name="Textfeld 2">
            <a:extLst>
              <a:ext uri="{FF2B5EF4-FFF2-40B4-BE49-F238E27FC236}">
                <a16:creationId xmlns:a16="http://schemas.microsoft.com/office/drawing/2014/main" id="{81726ED2-955D-4180-8CE0-022134B1EB8B}"/>
              </a:ext>
            </a:extLst>
          </p:cNvPr>
          <p:cNvSpPr txBox="1"/>
          <p:nvPr/>
        </p:nvSpPr>
        <p:spPr>
          <a:xfrm>
            <a:off x="6076950" y="1536094"/>
            <a:ext cx="5558048" cy="4985980"/>
          </a:xfrm>
          <a:prstGeom prst="rect">
            <a:avLst/>
          </a:prstGeom>
          <a:noFill/>
        </p:spPr>
        <p:txBody>
          <a:bodyPr wrap="square" rtlCol="0">
            <a:spAutoFit/>
          </a:bodyPr>
          <a:lstStyle/>
          <a:p>
            <a:pPr>
              <a:buSzPct val="160000"/>
            </a:pPr>
            <a:r>
              <a:rPr lang="de-DE" sz="2000" b="1" dirty="0"/>
              <a:t>Brief   Ende Juni mit:</a:t>
            </a:r>
            <a:br>
              <a:rPr lang="de-DE" sz="2000" b="1" dirty="0"/>
            </a:br>
            <a:endParaRPr lang="de-DE" sz="2000" b="1" dirty="0"/>
          </a:p>
          <a:p>
            <a:pPr marL="285750" indent="-285750">
              <a:buSzPct val="160000"/>
              <a:buFont typeface="Wingdings" panose="05000000000000000000" pitchFamily="2" charset="2"/>
              <a:buChar char=""/>
            </a:pPr>
            <a:r>
              <a:rPr lang="de-DE" sz="2000" dirty="0"/>
              <a:t> Einladung für die Einschulung und genaue </a:t>
            </a:r>
            <a:br>
              <a:rPr lang="de-DE" sz="2000" dirty="0"/>
            </a:br>
            <a:r>
              <a:rPr lang="de-DE" sz="2000" dirty="0"/>
              <a:t>   Zeiten</a:t>
            </a:r>
          </a:p>
          <a:p>
            <a:pPr marL="285750" indent="-285750">
              <a:buSzPct val="160000"/>
              <a:buFont typeface="Wingdings" panose="05000000000000000000" pitchFamily="2" charset="2"/>
              <a:buChar char=""/>
            </a:pPr>
            <a:endParaRPr lang="de-DE" sz="2000" dirty="0"/>
          </a:p>
          <a:p>
            <a:pPr marL="285750" indent="-285750">
              <a:buSzPct val="160000"/>
              <a:buFont typeface="Wingdings" panose="05000000000000000000" pitchFamily="2" charset="2"/>
              <a:buChar char=""/>
            </a:pPr>
            <a:r>
              <a:rPr lang="de-DE" sz="2000" dirty="0"/>
              <a:t> Brief der Klassenlehrerin</a:t>
            </a:r>
          </a:p>
          <a:p>
            <a:pPr marL="285750" indent="-285750">
              <a:buSzPct val="160000"/>
              <a:buFont typeface="Wingdings" panose="05000000000000000000" pitchFamily="2" charset="2"/>
              <a:buChar char=""/>
            </a:pPr>
            <a:endParaRPr lang="de-DE" sz="2000" dirty="0"/>
          </a:p>
          <a:p>
            <a:pPr marL="285750" indent="-285750">
              <a:buSzPct val="160000"/>
              <a:buFont typeface="Wingdings" panose="05000000000000000000" pitchFamily="2" charset="2"/>
              <a:buChar char=""/>
            </a:pPr>
            <a:r>
              <a:rPr lang="de-DE" sz="2000" dirty="0"/>
              <a:t> eventuell erstes digitales Treffen oder Kontakt</a:t>
            </a:r>
            <a:br>
              <a:rPr lang="de-DE" sz="2000" dirty="0"/>
            </a:br>
            <a:r>
              <a:rPr lang="de-DE" sz="2000" dirty="0"/>
              <a:t>  über Teams</a:t>
            </a:r>
          </a:p>
          <a:p>
            <a:pPr marL="285750" indent="-285750">
              <a:buSzPct val="160000"/>
              <a:buFont typeface="Wingdings" panose="05000000000000000000" pitchFamily="2" charset="2"/>
              <a:buChar char=""/>
            </a:pPr>
            <a:endParaRPr lang="de-DE" sz="2000" dirty="0"/>
          </a:p>
          <a:p>
            <a:pPr marL="285750" indent="-285750">
              <a:buSzPct val="160000"/>
              <a:buFont typeface="Wingdings" panose="05000000000000000000" pitchFamily="2" charset="2"/>
              <a:buChar char=""/>
            </a:pPr>
            <a:r>
              <a:rPr lang="de-DE" sz="2000" dirty="0"/>
              <a:t> Patenbrief</a:t>
            </a:r>
          </a:p>
          <a:p>
            <a:pPr marL="285750" indent="-285750">
              <a:buSzPct val="160000"/>
              <a:buFont typeface="Wingdings" panose="05000000000000000000" pitchFamily="2" charset="2"/>
              <a:buChar char=""/>
            </a:pPr>
            <a:endParaRPr lang="de-DE" sz="2000" dirty="0"/>
          </a:p>
          <a:p>
            <a:pPr marL="285750" indent="-285750">
              <a:buSzPct val="160000"/>
              <a:buFont typeface="Wingdings" panose="05000000000000000000" pitchFamily="2" charset="2"/>
              <a:buChar char=""/>
            </a:pPr>
            <a:r>
              <a:rPr lang="de-DE" sz="2000" dirty="0"/>
              <a:t> Hinweis zum Klassentier</a:t>
            </a:r>
          </a:p>
          <a:p>
            <a:pPr marL="285750" indent="-285750">
              <a:buSzPct val="160000"/>
              <a:buFont typeface="Wingdings" panose="05000000000000000000" pitchFamily="2" charset="2"/>
              <a:buChar char=""/>
            </a:pPr>
            <a:endParaRPr lang="de-DE" sz="2000" dirty="0"/>
          </a:p>
          <a:p>
            <a:pPr marL="285750" indent="-285750">
              <a:buSzPct val="160000"/>
              <a:buFont typeface="Wingdings" panose="05000000000000000000" pitchFamily="2" charset="2"/>
              <a:buChar char=""/>
            </a:pPr>
            <a:r>
              <a:rPr lang="de-DE" sz="2000" dirty="0"/>
              <a:t> Evtl. Anfrage Lehrerbesuch</a:t>
            </a:r>
          </a:p>
          <a:p>
            <a:endParaRPr lang="de-DE" dirty="0"/>
          </a:p>
        </p:txBody>
      </p:sp>
      <p:pic>
        <p:nvPicPr>
          <p:cNvPr id="10" name="Grafik 9"/>
          <p:cNvPicPr>
            <a:picLocks noChangeAspect="1"/>
          </p:cNvPicPr>
          <p:nvPr/>
        </p:nvPicPr>
        <p:blipFill>
          <a:blip r:embed="rId3"/>
          <a:stretch>
            <a:fillRect/>
          </a:stretch>
        </p:blipFill>
        <p:spPr>
          <a:xfrm>
            <a:off x="866511" y="1746754"/>
            <a:ext cx="2152913" cy="4451355"/>
          </a:xfrm>
          <a:prstGeom prst="rect">
            <a:avLst/>
          </a:prstGeom>
        </p:spPr>
      </p:pic>
    </p:spTree>
    <p:extLst>
      <p:ext uri="{BB962C8B-B14F-4D97-AF65-F5344CB8AC3E}">
        <p14:creationId xmlns:p14="http://schemas.microsoft.com/office/powerpoint/2010/main" val="311579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fontScale="90000"/>
          </a:bodyPr>
          <a:lstStyle/>
          <a:p>
            <a:r>
              <a:rPr lang="de-DE" b="1" dirty="0"/>
              <a:t>Die letzten Wochen bis</a:t>
            </a:r>
            <a:br>
              <a:rPr lang="de-DE" b="1" dirty="0"/>
            </a:br>
            <a:r>
              <a:rPr lang="de-DE" b="1" dirty="0"/>
              <a:t>zum ersten Schultag </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6563221" y="852113"/>
            <a:ext cx="3021861" cy="500879"/>
          </a:xfrm>
        </p:spPr>
        <p:txBody>
          <a:bodyPr>
            <a:normAutofit lnSpcReduction="10000"/>
          </a:bodyPr>
          <a:lstStyle/>
          <a:p>
            <a:r>
              <a:rPr lang="de-DE" sz="2800" b="1" dirty="0"/>
              <a:t>Zu erledigen</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3" name="Textfeld 2">
            <a:extLst>
              <a:ext uri="{FF2B5EF4-FFF2-40B4-BE49-F238E27FC236}">
                <a16:creationId xmlns:a16="http://schemas.microsoft.com/office/drawing/2014/main" id="{81726ED2-955D-4180-8CE0-022134B1EB8B}"/>
              </a:ext>
            </a:extLst>
          </p:cNvPr>
          <p:cNvSpPr txBox="1"/>
          <p:nvPr/>
        </p:nvSpPr>
        <p:spPr>
          <a:xfrm>
            <a:off x="6517449" y="1835766"/>
            <a:ext cx="4677508" cy="4524315"/>
          </a:xfrm>
          <a:prstGeom prst="rect">
            <a:avLst/>
          </a:prstGeom>
          <a:noFill/>
        </p:spPr>
        <p:txBody>
          <a:bodyPr wrap="square" rtlCol="0">
            <a:spAutoFit/>
          </a:bodyPr>
          <a:lstStyle/>
          <a:p>
            <a:pPr marL="285750" indent="-285750">
              <a:buSzPct val="116000"/>
              <a:buFont typeface="Wingdings" panose="05000000000000000000" pitchFamily="2" charset="2"/>
              <a:buChar char=""/>
            </a:pPr>
            <a:r>
              <a:rPr lang="de-DE" b="1" dirty="0"/>
              <a:t>Anmeldung zur OGS oder Betreuung (heute)</a:t>
            </a:r>
          </a:p>
          <a:p>
            <a:pPr marL="285750" indent="-285750">
              <a:buSzPct val="116000"/>
              <a:buFont typeface="Wingdings" panose="05000000000000000000" pitchFamily="2" charset="2"/>
              <a:buChar char=""/>
            </a:pPr>
            <a:endParaRPr lang="de-DE" b="1" dirty="0"/>
          </a:p>
          <a:p>
            <a:pPr marL="285750" indent="-285750">
              <a:buSzPct val="116000"/>
              <a:buFont typeface="Wingdings" panose="05000000000000000000" pitchFamily="2" charset="2"/>
              <a:buChar char=""/>
            </a:pPr>
            <a:r>
              <a:rPr lang="de-DE" b="1" dirty="0"/>
              <a:t>Bezahlen des Buchgeldes (LMF)  30 €</a:t>
            </a:r>
          </a:p>
          <a:p>
            <a:pPr marL="285750" indent="-285750">
              <a:buSzPct val="116000"/>
              <a:buFont typeface="Wingdings" panose="05000000000000000000" pitchFamily="2" charset="2"/>
              <a:buChar char=""/>
            </a:pPr>
            <a:endParaRPr lang="de-DE" b="1" dirty="0"/>
          </a:p>
          <a:p>
            <a:pPr marL="285750" indent="-285750">
              <a:buSzPct val="116000"/>
              <a:buFont typeface="Wingdings" panose="05000000000000000000" pitchFamily="2" charset="2"/>
              <a:buChar char=""/>
            </a:pPr>
            <a:r>
              <a:rPr lang="de-DE" b="1" dirty="0"/>
              <a:t>Teams einrichten und in der Klassengruppe melden</a:t>
            </a:r>
          </a:p>
          <a:p>
            <a:pPr marL="285750" indent="-285750">
              <a:buSzPct val="116000"/>
              <a:buFont typeface="Wingdings" panose="05000000000000000000" pitchFamily="2" charset="2"/>
              <a:buChar char=""/>
            </a:pPr>
            <a:endParaRPr lang="de-DE" b="1" dirty="0"/>
          </a:p>
          <a:p>
            <a:pPr marL="285750" indent="-285750">
              <a:buSzPct val="116000"/>
              <a:buFont typeface="Wingdings" panose="05000000000000000000" pitchFamily="2" charset="2"/>
              <a:buChar char=""/>
            </a:pPr>
            <a:r>
              <a:rPr lang="de-DE" b="1" dirty="0"/>
              <a:t>Einschulungstag vorbereiten – </a:t>
            </a:r>
            <a:r>
              <a:rPr lang="de-DE" dirty="0"/>
              <a:t>frei nehmen, Gäste einladen, Schultüte besorgen und füllen</a:t>
            </a:r>
          </a:p>
          <a:p>
            <a:pPr marL="285750" indent="-285750">
              <a:buSzPct val="116000"/>
              <a:buFont typeface="Wingdings" panose="05000000000000000000" pitchFamily="2" charset="2"/>
              <a:buChar char=""/>
            </a:pPr>
            <a:endParaRPr lang="de-DE" dirty="0"/>
          </a:p>
          <a:p>
            <a:pPr marL="285750" indent="-285750">
              <a:buSzPct val="116000"/>
              <a:buFont typeface="Wingdings" panose="05000000000000000000" pitchFamily="2" charset="2"/>
              <a:buChar char=""/>
            </a:pPr>
            <a:r>
              <a:rPr lang="de-DE" b="1" dirty="0"/>
              <a:t>Schultasche kaufen</a:t>
            </a:r>
          </a:p>
          <a:p>
            <a:pPr marL="285750" indent="-285750">
              <a:buSzPct val="116000"/>
              <a:buFont typeface="Wingdings" panose="05000000000000000000" pitchFamily="2" charset="2"/>
              <a:buChar char=""/>
            </a:pPr>
            <a:endParaRPr lang="de-DE" dirty="0"/>
          </a:p>
          <a:p>
            <a:pPr marL="285750" indent="-285750">
              <a:buSzPct val="116000"/>
              <a:buFont typeface="Wingdings" panose="05000000000000000000" pitchFamily="2" charset="2"/>
              <a:buChar char=""/>
            </a:pPr>
            <a:r>
              <a:rPr lang="de-DE" b="1" dirty="0"/>
              <a:t>Schulsachen besorgen </a:t>
            </a:r>
            <a:r>
              <a:rPr lang="de-DE" dirty="0"/>
              <a:t>– siehe Liste</a:t>
            </a:r>
          </a:p>
          <a:p>
            <a:endParaRPr lang="de-DE" dirty="0"/>
          </a:p>
        </p:txBody>
      </p:sp>
      <p:pic>
        <p:nvPicPr>
          <p:cNvPr id="10" name="Grafik 9"/>
          <p:cNvPicPr>
            <a:picLocks noChangeAspect="1"/>
          </p:cNvPicPr>
          <p:nvPr/>
        </p:nvPicPr>
        <p:blipFill>
          <a:blip r:embed="rId3"/>
          <a:stretch>
            <a:fillRect/>
          </a:stretch>
        </p:blipFill>
        <p:spPr>
          <a:xfrm>
            <a:off x="837937" y="1836704"/>
            <a:ext cx="2124338" cy="4392273"/>
          </a:xfrm>
          <a:prstGeom prst="rect">
            <a:avLst/>
          </a:prstGeom>
        </p:spPr>
      </p:pic>
    </p:spTree>
    <p:extLst>
      <p:ext uri="{BB962C8B-B14F-4D97-AF65-F5344CB8AC3E}">
        <p14:creationId xmlns:p14="http://schemas.microsoft.com/office/powerpoint/2010/main" val="156454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A150CB3-967E-48CA-B301-31AAB3DCA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050" y="373075"/>
            <a:ext cx="4558025" cy="6160143"/>
          </a:xfrm>
          <a:prstGeom prst="rect">
            <a:avLst/>
          </a:prstGeom>
        </p:spPr>
      </p:pic>
      <p:pic>
        <p:nvPicPr>
          <p:cNvPr id="4" name="Grafik 3"/>
          <p:cNvPicPr>
            <a:picLocks noChangeAspect="1"/>
          </p:cNvPicPr>
          <p:nvPr/>
        </p:nvPicPr>
        <p:blipFill>
          <a:blip r:embed="rId3"/>
          <a:stretch>
            <a:fillRect/>
          </a:stretch>
        </p:blipFill>
        <p:spPr>
          <a:xfrm>
            <a:off x="1047487" y="441064"/>
            <a:ext cx="2829188" cy="5849618"/>
          </a:xfrm>
          <a:prstGeom prst="rect">
            <a:avLst/>
          </a:prstGeom>
        </p:spPr>
      </p:pic>
    </p:spTree>
    <p:extLst>
      <p:ext uri="{BB962C8B-B14F-4D97-AF65-F5344CB8AC3E}">
        <p14:creationId xmlns:p14="http://schemas.microsoft.com/office/powerpoint/2010/main" val="2631766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fontScale="90000"/>
          </a:bodyPr>
          <a:lstStyle/>
          <a:p>
            <a:pPr algn="ctr"/>
            <a:r>
              <a:rPr lang="de-DE" b="1" dirty="0"/>
              <a:t>Die letzten Wochen bis zum ersten Schultag </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6191667" y="713441"/>
            <a:ext cx="4592412" cy="1028700"/>
          </a:xfrm>
        </p:spPr>
        <p:txBody>
          <a:bodyPr>
            <a:normAutofit/>
          </a:bodyPr>
          <a:lstStyle/>
          <a:p>
            <a:r>
              <a:rPr lang="de-DE" sz="2800" b="1" dirty="0"/>
              <a:t>Das sollten / können Sie mit ihrem Kind tun:</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10" name="Inhaltsplatzhalter 2">
            <a:extLst>
              <a:ext uri="{FF2B5EF4-FFF2-40B4-BE49-F238E27FC236}">
                <a16:creationId xmlns:a16="http://schemas.microsoft.com/office/drawing/2014/main" id="{C3AA0ABE-24CA-4E08-AE0A-185AB3F12AF4}"/>
              </a:ext>
            </a:extLst>
          </p:cNvPr>
          <p:cNvSpPr txBox="1">
            <a:spLocks/>
          </p:cNvSpPr>
          <p:nvPr/>
        </p:nvSpPr>
        <p:spPr>
          <a:xfrm>
            <a:off x="3574940" y="1898408"/>
            <a:ext cx="8136415" cy="4279655"/>
          </a:xfrm>
          <a:prstGeom prst="rect">
            <a:avLst/>
          </a:prstGeom>
        </p:spPr>
        <p:txBody>
          <a:bodyPr vert="horz" lIns="274320" tIns="182880" rIns="91440" bIns="45720" rtlCol="0" anchor="t">
            <a:normAutofit fontScale="92500" lnSpcReduction="20000"/>
          </a:bodyPr>
          <a:lstStyle>
            <a:lvl1pPr marL="0" indent="0" algn="l" defTabSz="914400" rtl="0" eaLnBrk="1" latinLnBrk="0" hangingPunct="1">
              <a:lnSpc>
                <a:spcPct val="90000"/>
              </a:lnSpc>
              <a:spcBef>
                <a:spcPts val="1400"/>
              </a:spcBef>
              <a:buClr>
                <a:schemeClr val="accent1"/>
              </a:buClr>
              <a:buSzPct val="80000"/>
              <a:buFont typeface="Corbel" pitchFamily="34" charset="0"/>
              <a:buNone/>
              <a:defRPr sz="2800" kern="1200">
                <a:solidFill>
                  <a:schemeClr val="accent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800" kern="1200">
                <a:solidFill>
                  <a:schemeClr val="accent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400" kern="1200">
                <a:solidFill>
                  <a:schemeClr val="accent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de-DE" altLang="de-DE" b="1" dirty="0">
                <a:latin typeface="Calibri" panose="020F0502020204030204" pitchFamily="34" charset="0"/>
                <a:cs typeface="Calibri" panose="020F0502020204030204" pitchFamily="34" charset="0"/>
              </a:rPr>
              <a:t>Üben Sie mit Ihrem Kind…</a:t>
            </a:r>
          </a:p>
          <a:p>
            <a:r>
              <a:rPr lang="de-DE" altLang="de-DE" sz="3300" dirty="0">
                <a:latin typeface="Calibri" panose="020F0502020204030204" pitchFamily="34" charset="0"/>
                <a:cs typeface="Calibri" panose="020F0502020204030204" pitchFamily="34" charset="0"/>
              </a:rPr>
              <a:t>sich an </a:t>
            </a:r>
            <a:r>
              <a:rPr lang="de-DE" altLang="de-DE" sz="3300" b="1" i="1" dirty="0">
                <a:solidFill>
                  <a:srgbClr val="00B050"/>
                </a:solidFill>
                <a:latin typeface="Calibri" panose="020F0502020204030204" pitchFamily="34" charset="0"/>
                <a:cs typeface="Calibri" panose="020F0502020204030204" pitchFamily="34" charset="0"/>
              </a:rPr>
              <a:t>Regeln</a:t>
            </a:r>
            <a:r>
              <a:rPr lang="de-DE" altLang="de-DE" sz="3300" dirty="0">
                <a:latin typeface="Calibri" panose="020F0502020204030204" pitchFamily="34" charset="0"/>
                <a:cs typeface="Calibri" panose="020F0502020204030204" pitchFamily="34" charset="0"/>
              </a:rPr>
              <a:t> zu halten!  </a:t>
            </a:r>
            <a:r>
              <a:rPr lang="de-DE" altLang="de-DE" sz="2400" dirty="0">
                <a:latin typeface="Calibri" panose="020F0502020204030204" pitchFamily="34" charset="0"/>
                <a:cs typeface="Calibri" panose="020F0502020204030204" pitchFamily="34" charset="0"/>
              </a:rPr>
              <a:t>(Stellen Sie Regeln auf und achten Sie auf deren Einhaltung! Seien Sie </a:t>
            </a:r>
            <a:r>
              <a:rPr lang="de-DE" altLang="de-DE" sz="2400" b="1" i="1" dirty="0">
                <a:solidFill>
                  <a:srgbClr val="00B050"/>
                </a:solidFill>
                <a:latin typeface="Calibri" panose="020F0502020204030204" pitchFamily="34" charset="0"/>
                <a:cs typeface="Calibri" panose="020F0502020204030204" pitchFamily="34" charset="0"/>
              </a:rPr>
              <a:t>konsequent</a:t>
            </a:r>
            <a:r>
              <a:rPr lang="de-DE" altLang="de-DE" sz="2400" b="1" i="1" dirty="0">
                <a:latin typeface="Calibri" panose="020F0502020204030204" pitchFamily="34" charset="0"/>
                <a:cs typeface="Calibri" panose="020F0502020204030204" pitchFamily="34" charset="0"/>
              </a:rPr>
              <a:t> </a:t>
            </a:r>
            <a:r>
              <a:rPr lang="de-DE" altLang="de-DE" sz="2400" dirty="0">
                <a:latin typeface="Calibri" panose="020F0502020204030204" pitchFamily="34" charset="0"/>
                <a:cs typeface="Calibri" panose="020F0502020204030204" pitchFamily="34" charset="0"/>
              </a:rPr>
              <a:t>!)</a:t>
            </a:r>
          </a:p>
          <a:p>
            <a:r>
              <a:rPr lang="de-DE" altLang="de-DE" sz="3300" dirty="0">
                <a:latin typeface="Calibri" panose="020F0502020204030204" pitchFamily="34" charset="0"/>
                <a:cs typeface="Calibri" panose="020F0502020204030204" pitchFamily="34" charset="0"/>
              </a:rPr>
              <a:t>das </a:t>
            </a:r>
            <a:r>
              <a:rPr lang="de-DE" altLang="de-DE" sz="3300" dirty="0">
                <a:solidFill>
                  <a:srgbClr val="00B050"/>
                </a:solidFill>
                <a:latin typeface="Calibri" panose="020F0502020204030204" pitchFamily="34" charset="0"/>
                <a:cs typeface="Calibri" panose="020F0502020204030204" pitchFamily="34" charset="0"/>
              </a:rPr>
              <a:t>„</a:t>
            </a:r>
            <a:r>
              <a:rPr lang="de-DE" altLang="de-DE" sz="3300" b="1" i="1" dirty="0">
                <a:solidFill>
                  <a:srgbClr val="00B050"/>
                </a:solidFill>
                <a:latin typeface="Calibri" panose="020F0502020204030204" pitchFamily="34" charset="0"/>
                <a:cs typeface="Calibri" panose="020F0502020204030204" pitchFamily="34" charset="0"/>
              </a:rPr>
              <a:t>Abwarten“!</a:t>
            </a:r>
            <a:r>
              <a:rPr lang="de-DE" altLang="de-DE" sz="3300" b="1" i="1" dirty="0">
                <a:solidFill>
                  <a:srgbClr val="FF0000"/>
                </a:solidFill>
                <a:latin typeface="Calibri" panose="020F0502020204030204" pitchFamily="34" charset="0"/>
                <a:cs typeface="Calibri" panose="020F0502020204030204" pitchFamily="34" charset="0"/>
              </a:rPr>
              <a:t> </a:t>
            </a:r>
            <a:r>
              <a:rPr lang="de-DE" altLang="de-DE" sz="2400" dirty="0">
                <a:latin typeface="Calibri" panose="020F0502020204030204" pitchFamily="34" charset="0"/>
                <a:cs typeface="Calibri" panose="020F0502020204030204" pitchFamily="34" charset="0"/>
              </a:rPr>
              <a:t>(Ihr Kind sollte in der Lage sein, Sie nicht im Gespräch zu unterbrechen sondern den passenden Zeitpunkt zu finden. Nicht alles ist so dringend, dass man nicht noch kurz warten könnte.)</a:t>
            </a:r>
          </a:p>
          <a:p>
            <a:r>
              <a:rPr lang="de-DE" altLang="de-DE" sz="3300" dirty="0">
                <a:latin typeface="Calibri" panose="020F0502020204030204" pitchFamily="34" charset="0"/>
                <a:cs typeface="Calibri" panose="020F0502020204030204" pitchFamily="34" charset="0"/>
              </a:rPr>
              <a:t>die </a:t>
            </a:r>
            <a:r>
              <a:rPr lang="de-DE" altLang="de-DE" sz="3300" b="1" dirty="0">
                <a:solidFill>
                  <a:srgbClr val="00B050"/>
                </a:solidFill>
                <a:latin typeface="Calibri" panose="020F0502020204030204" pitchFamily="34" charset="0"/>
                <a:cs typeface="Calibri" panose="020F0502020204030204" pitchFamily="34" charset="0"/>
              </a:rPr>
              <a:t>„</a:t>
            </a:r>
            <a:r>
              <a:rPr lang="de-DE" sz="3300" b="1" i="1" dirty="0">
                <a:solidFill>
                  <a:srgbClr val="00B050"/>
                </a:solidFill>
                <a:latin typeface="Calibri" panose="020F0502020204030204" pitchFamily="34" charset="0"/>
                <a:cs typeface="Calibri" panose="020F0502020204030204" pitchFamily="34" charset="0"/>
              </a:rPr>
              <a:t>Feinmotorik“</a:t>
            </a:r>
            <a:r>
              <a:rPr lang="de-DE" sz="3300" i="1" dirty="0">
                <a:solidFill>
                  <a:srgbClr val="00B050"/>
                </a:solidFill>
                <a:latin typeface="Calibri" panose="020F0502020204030204" pitchFamily="34" charset="0"/>
                <a:cs typeface="Calibri" panose="020F0502020204030204" pitchFamily="34" charset="0"/>
              </a:rPr>
              <a:t> </a:t>
            </a:r>
            <a:r>
              <a:rPr lang="de-DE" sz="3300" dirty="0">
                <a:latin typeface="Calibri" panose="020F0502020204030204" pitchFamily="34" charset="0"/>
                <a:cs typeface="Calibri" panose="020F0502020204030204" pitchFamily="34" charset="0"/>
              </a:rPr>
              <a:t>durch</a:t>
            </a:r>
            <a:r>
              <a:rPr lang="de-DE" sz="3300" i="1" dirty="0">
                <a:latin typeface="Calibri" panose="020F0502020204030204" pitchFamily="34" charset="0"/>
                <a:cs typeface="Calibri" panose="020F0502020204030204" pitchFamily="34" charset="0"/>
              </a:rPr>
              <a:t> </a:t>
            </a:r>
            <a:r>
              <a:rPr lang="de-DE" sz="3300" dirty="0">
                <a:latin typeface="Calibri" panose="020F0502020204030204" pitchFamily="34" charset="0"/>
                <a:cs typeface="Calibri" panose="020F0502020204030204" pitchFamily="34" charset="0"/>
              </a:rPr>
              <a:t> ausschneiden, kleben, ausmalen, puzzeln – (</a:t>
            </a:r>
            <a:r>
              <a:rPr lang="de-DE" sz="2400" dirty="0">
                <a:latin typeface="Calibri" panose="020F0502020204030204" pitchFamily="34" charset="0"/>
                <a:cs typeface="Calibri" panose="020F0502020204030204" pitchFamily="34" charset="0"/>
              </a:rPr>
              <a:t>Jedes Kind sollte den Umgang mit der Schere beherrschen und ein Blatt ordentlich falten können!)</a:t>
            </a:r>
          </a:p>
          <a:p>
            <a:r>
              <a:rPr lang="de-DE" sz="3300" dirty="0">
                <a:latin typeface="Calibri" panose="020F0502020204030204" pitchFamily="34" charset="0"/>
                <a:cs typeface="Calibri" panose="020F0502020204030204" pitchFamily="34" charset="0"/>
              </a:rPr>
              <a:t>den </a:t>
            </a:r>
            <a:r>
              <a:rPr lang="de-DE" sz="3300" b="1" i="1" dirty="0">
                <a:solidFill>
                  <a:srgbClr val="00B050"/>
                </a:solidFill>
                <a:latin typeface="Calibri" panose="020F0502020204030204" pitchFamily="34" charset="0"/>
                <a:cs typeface="Calibri" panose="020F0502020204030204" pitchFamily="34" charset="0"/>
              </a:rPr>
              <a:t>Schulweg </a:t>
            </a:r>
            <a:r>
              <a:rPr lang="de-DE" sz="3300" dirty="0">
                <a:latin typeface="Calibri" panose="020F0502020204030204" pitchFamily="34" charset="0"/>
                <a:cs typeface="Calibri" panose="020F0502020204030204" pitchFamily="34" charset="0"/>
              </a:rPr>
              <a:t>zu gehen</a:t>
            </a:r>
          </a:p>
          <a:p>
            <a:pPr algn="ctr"/>
            <a:endParaRPr lang="de-DE" dirty="0">
              <a:latin typeface="Constantia" panose="02030602050306030303" pitchFamily="18" charset="0"/>
            </a:endParaRPr>
          </a:p>
          <a:p>
            <a:pPr algn="ctr"/>
            <a:endParaRPr lang="de-DE" altLang="de-DE" dirty="0">
              <a:latin typeface="Constantia" panose="02030602050306030303" pitchFamily="18" charset="0"/>
            </a:endParaRPr>
          </a:p>
          <a:p>
            <a:endParaRPr lang="de-DE" dirty="0">
              <a:solidFill>
                <a:srgbClr val="0070C0"/>
              </a:solidFill>
            </a:endParaRPr>
          </a:p>
        </p:txBody>
      </p:sp>
      <p:pic>
        <p:nvPicPr>
          <p:cNvPr id="11" name="Grafik 10"/>
          <p:cNvPicPr>
            <a:picLocks noChangeAspect="1"/>
          </p:cNvPicPr>
          <p:nvPr/>
        </p:nvPicPr>
        <p:blipFill>
          <a:blip r:embed="rId3"/>
          <a:stretch>
            <a:fillRect/>
          </a:stretch>
        </p:blipFill>
        <p:spPr>
          <a:xfrm>
            <a:off x="1047487" y="1898408"/>
            <a:ext cx="2124338" cy="4392273"/>
          </a:xfrm>
          <a:prstGeom prst="rect">
            <a:avLst/>
          </a:prstGeom>
        </p:spPr>
      </p:pic>
    </p:spTree>
    <p:extLst>
      <p:ext uri="{BB962C8B-B14F-4D97-AF65-F5344CB8AC3E}">
        <p14:creationId xmlns:p14="http://schemas.microsoft.com/office/powerpoint/2010/main" val="285021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64045" y="599194"/>
            <a:ext cx="5064450" cy="894641"/>
          </a:xfrm>
        </p:spPr>
        <p:txBody>
          <a:bodyPr>
            <a:normAutofit fontScale="90000"/>
          </a:bodyPr>
          <a:lstStyle/>
          <a:p>
            <a:pPr algn="ctr"/>
            <a:r>
              <a:rPr lang="de-DE" b="1" dirty="0"/>
              <a:t>Die letzten Wochen bis zum ersten Schultag </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5980617" y="525085"/>
            <a:ext cx="4592412" cy="890721"/>
          </a:xfrm>
        </p:spPr>
        <p:txBody>
          <a:bodyPr>
            <a:normAutofit/>
          </a:bodyPr>
          <a:lstStyle/>
          <a:p>
            <a:r>
              <a:rPr lang="de-DE" sz="2800" b="1" dirty="0"/>
              <a:t>Darauf sollten Sie achten:</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11" name="Inhaltsplatzhalter 2">
            <a:extLst>
              <a:ext uri="{FF2B5EF4-FFF2-40B4-BE49-F238E27FC236}">
                <a16:creationId xmlns:a16="http://schemas.microsoft.com/office/drawing/2014/main" id="{0AE28AAF-1644-44A4-AAE6-04523DCC6F7F}"/>
              </a:ext>
            </a:extLst>
          </p:cNvPr>
          <p:cNvSpPr txBox="1">
            <a:spLocks/>
          </p:cNvSpPr>
          <p:nvPr/>
        </p:nvSpPr>
        <p:spPr>
          <a:xfrm>
            <a:off x="3200400" y="1415806"/>
            <a:ext cx="8725710" cy="5177970"/>
          </a:xfrm>
          <a:prstGeom prst="rect">
            <a:avLst/>
          </a:prstGeom>
        </p:spPr>
        <p:txBody>
          <a:bodyPr vert="horz" lIns="274320" tIns="182880" rIns="91440" bIns="45720" rtlCol="0" anchor="t">
            <a:noAutofit/>
          </a:bodyPr>
          <a:lstStyle>
            <a:lvl1pPr marL="0" indent="0" algn="l" defTabSz="914400" rtl="0" eaLnBrk="1" latinLnBrk="0" hangingPunct="1">
              <a:lnSpc>
                <a:spcPct val="90000"/>
              </a:lnSpc>
              <a:spcBef>
                <a:spcPts val="1400"/>
              </a:spcBef>
              <a:buClr>
                <a:schemeClr val="accent1"/>
              </a:buClr>
              <a:buSzPct val="80000"/>
              <a:buFont typeface="Corbel" pitchFamily="34" charset="0"/>
              <a:buNone/>
              <a:defRPr sz="2800" kern="1200">
                <a:solidFill>
                  <a:schemeClr val="accent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800" kern="1200">
                <a:solidFill>
                  <a:schemeClr val="accent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400" kern="1200">
                <a:solidFill>
                  <a:schemeClr val="accent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de-DE" altLang="de-DE" sz="2400" b="1" dirty="0">
                <a:latin typeface="+mj-lt"/>
              </a:rPr>
              <a:t>Stärken Sie das </a:t>
            </a:r>
            <a:r>
              <a:rPr lang="de-DE" altLang="de-DE" sz="2400" b="1" i="1" dirty="0">
                <a:solidFill>
                  <a:srgbClr val="00B050"/>
                </a:solidFill>
                <a:latin typeface="+mj-lt"/>
              </a:rPr>
              <a:t>Selbstwertgefühl</a:t>
            </a:r>
            <a:r>
              <a:rPr lang="de-DE" altLang="de-DE" sz="2400" b="1" dirty="0">
                <a:solidFill>
                  <a:srgbClr val="00B050"/>
                </a:solidFill>
                <a:latin typeface="+mj-lt"/>
              </a:rPr>
              <a:t> </a:t>
            </a:r>
            <a:r>
              <a:rPr lang="de-DE" altLang="de-DE" sz="2400" b="1" dirty="0">
                <a:latin typeface="+mj-lt"/>
              </a:rPr>
              <a:t>Ihres Kindes!</a:t>
            </a:r>
            <a:br>
              <a:rPr lang="de-DE" altLang="de-DE" sz="2000" b="1" dirty="0">
                <a:latin typeface="+mj-lt"/>
              </a:rPr>
            </a:br>
            <a:r>
              <a:rPr lang="de-DE" altLang="de-DE" sz="2000" dirty="0">
                <a:latin typeface="+mj-lt"/>
              </a:rPr>
              <a:t>Kinder, die sich ihrer Stärken bewusst sind, sich gesehen und geschätzt fühlen, können unbeschwert lernen, freundlich mit anderen Kindern umgehen und mit Misserfolg angemessen umgehen.</a:t>
            </a:r>
          </a:p>
          <a:p>
            <a:r>
              <a:rPr lang="de-DE" altLang="de-DE" sz="2400" b="1" dirty="0"/>
              <a:t>Entwickeln Sie die </a:t>
            </a:r>
            <a:r>
              <a:rPr lang="de-DE" altLang="de-DE" sz="2400" b="1" i="1" dirty="0">
                <a:solidFill>
                  <a:srgbClr val="00B050"/>
                </a:solidFill>
              </a:rPr>
              <a:t>Selbstständigkeit</a:t>
            </a:r>
            <a:r>
              <a:rPr lang="de-DE" altLang="de-DE" sz="2400" b="1" dirty="0">
                <a:solidFill>
                  <a:srgbClr val="00B050"/>
                </a:solidFill>
              </a:rPr>
              <a:t> </a:t>
            </a:r>
            <a:r>
              <a:rPr lang="de-DE" altLang="de-DE" sz="2400" b="1" dirty="0"/>
              <a:t>Ihres Kindes!</a:t>
            </a:r>
            <a:br>
              <a:rPr lang="de-DE" altLang="de-DE" sz="2000" b="1" dirty="0"/>
            </a:br>
            <a:r>
              <a:rPr lang="de-DE" altLang="de-DE" sz="2000" dirty="0"/>
              <a:t>Anziehen, aufräumen, kleine Erledigungen, helfen im Haushalt – ihr Kind wächst an seinen Aufgaben, lernt Verantwortung zu übernehmen und wird selbstbewusster!</a:t>
            </a:r>
          </a:p>
          <a:p>
            <a:r>
              <a:rPr lang="de-DE" altLang="de-DE" sz="2400" b="1" dirty="0">
                <a:latin typeface="+mj-lt"/>
              </a:rPr>
              <a:t>Vermitteln Sie </a:t>
            </a:r>
            <a:r>
              <a:rPr lang="de-DE" altLang="de-DE" sz="2400" b="1" i="1" dirty="0">
                <a:solidFill>
                  <a:srgbClr val="00B050"/>
                </a:solidFill>
                <a:latin typeface="+mj-lt"/>
              </a:rPr>
              <a:t>Höflichkeit und Respekt</a:t>
            </a:r>
            <a:r>
              <a:rPr lang="de-DE" altLang="de-DE" sz="2400" b="1" dirty="0">
                <a:solidFill>
                  <a:srgbClr val="00B050"/>
                </a:solidFill>
                <a:latin typeface="+mj-lt"/>
              </a:rPr>
              <a:t> </a:t>
            </a:r>
            <a:r>
              <a:rPr lang="de-DE" altLang="de-DE" sz="2400" b="1" dirty="0">
                <a:latin typeface="+mj-lt"/>
              </a:rPr>
              <a:t>!</a:t>
            </a:r>
            <a:br>
              <a:rPr lang="de-DE" altLang="de-DE" sz="2000" b="1" dirty="0">
                <a:latin typeface="+mj-lt"/>
              </a:rPr>
            </a:br>
            <a:r>
              <a:rPr lang="de-DE" altLang="de-DE" sz="2000" dirty="0">
                <a:latin typeface="+mj-lt"/>
              </a:rPr>
              <a:t>Nur wer respektvoll und höflich behandelt wird, kann dies auch anderen gegenüber sein!</a:t>
            </a:r>
          </a:p>
          <a:p>
            <a:r>
              <a:rPr lang="de-DE" sz="2400" b="1" dirty="0">
                <a:latin typeface="+mj-lt"/>
              </a:rPr>
              <a:t>Achten Sie auf </a:t>
            </a:r>
            <a:r>
              <a:rPr lang="de-DE" sz="2400" dirty="0">
                <a:solidFill>
                  <a:srgbClr val="00B050"/>
                </a:solidFill>
                <a:latin typeface="+mj-lt"/>
              </a:rPr>
              <a:t>altersangemessene und maßvolle Nutzung von Fernsehen, Video- und Computerspielen!</a:t>
            </a:r>
          </a:p>
          <a:p>
            <a:r>
              <a:rPr lang="de-DE" altLang="de-DE" sz="2400" b="1" dirty="0">
                <a:latin typeface="+mj-lt"/>
              </a:rPr>
              <a:t>Seien Sie sich Ihrer </a:t>
            </a:r>
            <a:r>
              <a:rPr lang="de-DE" altLang="de-DE" sz="2400" b="1" i="1" dirty="0">
                <a:solidFill>
                  <a:srgbClr val="00B050"/>
                </a:solidFill>
                <a:latin typeface="+mj-lt"/>
              </a:rPr>
              <a:t>Vorbildfunktion </a:t>
            </a:r>
            <a:r>
              <a:rPr lang="de-DE" altLang="de-DE" sz="2400" b="1" dirty="0">
                <a:latin typeface="+mj-lt"/>
              </a:rPr>
              <a:t>bewusst!</a:t>
            </a:r>
          </a:p>
          <a:p>
            <a:endParaRPr lang="de-DE" sz="2400" dirty="0">
              <a:solidFill>
                <a:srgbClr val="0070C0"/>
              </a:solidFill>
            </a:endParaRPr>
          </a:p>
        </p:txBody>
      </p:sp>
      <p:pic>
        <p:nvPicPr>
          <p:cNvPr id="10" name="Grafik 9"/>
          <p:cNvPicPr>
            <a:picLocks noChangeAspect="1"/>
          </p:cNvPicPr>
          <p:nvPr/>
        </p:nvPicPr>
        <p:blipFill>
          <a:blip r:embed="rId3"/>
          <a:stretch>
            <a:fillRect/>
          </a:stretch>
        </p:blipFill>
        <p:spPr>
          <a:xfrm>
            <a:off x="876195" y="1848687"/>
            <a:ext cx="2172434" cy="4491716"/>
          </a:xfrm>
          <a:prstGeom prst="rect">
            <a:avLst/>
          </a:prstGeom>
        </p:spPr>
      </p:pic>
    </p:spTree>
    <p:extLst>
      <p:ext uri="{BB962C8B-B14F-4D97-AF65-F5344CB8AC3E}">
        <p14:creationId xmlns:p14="http://schemas.microsoft.com/office/powerpoint/2010/main" val="331431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fontScale="90000"/>
          </a:bodyPr>
          <a:lstStyle/>
          <a:p>
            <a:pPr algn="ctr"/>
            <a:r>
              <a:rPr lang="de-DE" b="1" dirty="0"/>
              <a:t>Der Tag der Einschulung</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961292" y="4649053"/>
            <a:ext cx="4592412" cy="1600200"/>
          </a:xfrm>
        </p:spPr>
        <p:txBody>
          <a:bodyPr>
            <a:normAutofit/>
          </a:bodyPr>
          <a:lstStyle/>
          <a:p>
            <a:pPr algn="ctr"/>
            <a:r>
              <a:rPr lang="de-DE" sz="2800" b="1" dirty="0"/>
              <a:t>Der Ablauf des Tages</a:t>
            </a:r>
          </a:p>
          <a:p>
            <a:pPr algn="ctr"/>
            <a:r>
              <a:rPr lang="de-DE" sz="1800" b="1" dirty="0">
                <a:solidFill>
                  <a:schemeClr val="tx1"/>
                </a:solidFill>
              </a:rPr>
              <a:t>(Änderungen vorbehalten)</a:t>
            </a:r>
            <a:br>
              <a:rPr lang="de-DE" sz="2800" b="1" dirty="0"/>
            </a:b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pic>
        <p:nvPicPr>
          <p:cNvPr id="4104" name="Picture 8" descr="https://www.barbaraschule-setterich.de/.cm4all/iproc.php/Schule1/schult%C3%BCten.jpg/downsize_1280_0/schult%C3%BCten.jpg">
            <a:extLst>
              <a:ext uri="{FF2B5EF4-FFF2-40B4-BE49-F238E27FC236}">
                <a16:creationId xmlns:a16="http://schemas.microsoft.com/office/drawing/2014/main" id="{DB54A377-478F-47EB-8D54-2F5D47CA0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92" y="2024792"/>
            <a:ext cx="47625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71FC0666-EB5D-4DA8-8D92-D06E24C35445}"/>
              </a:ext>
            </a:extLst>
          </p:cNvPr>
          <p:cNvSpPr/>
          <p:nvPr/>
        </p:nvSpPr>
        <p:spPr>
          <a:xfrm>
            <a:off x="6016751" y="852113"/>
            <a:ext cx="6543934" cy="5201424"/>
          </a:xfrm>
          <a:prstGeom prst="rect">
            <a:avLst/>
          </a:prstGeom>
        </p:spPr>
        <p:txBody>
          <a:bodyPr wrap="square">
            <a:spAutoFit/>
          </a:bodyPr>
          <a:lstStyle/>
          <a:p>
            <a:r>
              <a:rPr lang="de-DE" sz="2400" b="1" u="sng" dirty="0">
                <a:solidFill>
                  <a:schemeClr val="accent1"/>
                </a:solidFill>
              </a:rPr>
              <a:t>Einschulungsgottesdienst</a:t>
            </a:r>
            <a:r>
              <a:rPr lang="de-DE" sz="2400" dirty="0">
                <a:solidFill>
                  <a:schemeClr val="accent1"/>
                </a:solidFill>
              </a:rPr>
              <a:t> (wer will)</a:t>
            </a:r>
          </a:p>
          <a:p>
            <a:endParaRPr lang="de-DE" sz="1000" dirty="0">
              <a:solidFill>
                <a:schemeClr val="accent1"/>
              </a:solidFill>
            </a:endParaRPr>
          </a:p>
          <a:p>
            <a:r>
              <a:rPr lang="de-DE" sz="2400" dirty="0">
                <a:solidFill>
                  <a:schemeClr val="accent1"/>
                </a:solidFill>
              </a:rPr>
              <a:t>10.00Uhr bis ca. 10.35 Uhr</a:t>
            </a:r>
          </a:p>
          <a:p>
            <a:r>
              <a:rPr lang="de-DE" sz="2400" dirty="0">
                <a:solidFill>
                  <a:schemeClr val="accent1"/>
                </a:solidFill>
              </a:rPr>
              <a:t>In der katholischen Kirche Setterich</a:t>
            </a:r>
          </a:p>
          <a:p>
            <a:endParaRPr lang="de-DE" sz="2400" dirty="0">
              <a:solidFill>
                <a:schemeClr val="accent1"/>
              </a:solidFill>
            </a:endParaRPr>
          </a:p>
          <a:p>
            <a:r>
              <a:rPr lang="de-DE" sz="2400" b="1" u="sng" dirty="0">
                <a:solidFill>
                  <a:schemeClr val="accent1"/>
                </a:solidFill>
              </a:rPr>
              <a:t>Feier</a:t>
            </a:r>
            <a:r>
              <a:rPr lang="de-DE" sz="2400" u="sng" dirty="0">
                <a:solidFill>
                  <a:schemeClr val="accent1"/>
                </a:solidFill>
              </a:rPr>
              <a:t> in der Schule</a:t>
            </a:r>
          </a:p>
          <a:p>
            <a:endParaRPr lang="de-DE" sz="1000" i="1" dirty="0">
              <a:solidFill>
                <a:schemeClr val="accent1"/>
              </a:solidFill>
            </a:endParaRPr>
          </a:p>
          <a:p>
            <a:r>
              <a:rPr lang="de-DE" sz="2400" i="1" dirty="0">
                <a:solidFill>
                  <a:schemeClr val="accent1"/>
                </a:solidFill>
              </a:rPr>
              <a:t>gegen</a:t>
            </a:r>
          </a:p>
          <a:p>
            <a:r>
              <a:rPr lang="de-DE" sz="2400" dirty="0">
                <a:solidFill>
                  <a:schemeClr val="accent1"/>
                </a:solidFill>
              </a:rPr>
              <a:t>10.50 – 11.20 Uhr 	Begrüßung und Programm</a:t>
            </a:r>
          </a:p>
          <a:p>
            <a:r>
              <a:rPr lang="de-DE" sz="2400" dirty="0">
                <a:solidFill>
                  <a:schemeClr val="accent1"/>
                </a:solidFill>
              </a:rPr>
              <a:t>11.30 – 12.15 Uhr 	Erste Unterrichtsstunde</a:t>
            </a:r>
          </a:p>
          <a:p>
            <a:r>
              <a:rPr lang="de-DE" sz="2400" dirty="0">
                <a:solidFill>
                  <a:schemeClr val="accent1"/>
                </a:solidFill>
              </a:rPr>
              <a:t>12.30 Uhr 			Klassenfoto</a:t>
            </a:r>
          </a:p>
          <a:p>
            <a:r>
              <a:rPr lang="de-DE" sz="2400" dirty="0">
                <a:solidFill>
                  <a:schemeClr val="accent1"/>
                </a:solidFill>
              </a:rPr>
              <a:t>13.00 Uhr 			Ende</a:t>
            </a:r>
          </a:p>
          <a:p>
            <a:endParaRPr lang="de-DE" sz="2400" dirty="0">
              <a:solidFill>
                <a:schemeClr val="accent1"/>
              </a:solidFill>
            </a:endParaRPr>
          </a:p>
          <a:p>
            <a:r>
              <a:rPr lang="de-DE" sz="2400" dirty="0">
                <a:solidFill>
                  <a:schemeClr val="accent1"/>
                </a:solidFill>
              </a:rPr>
              <a:t>Die Kinder haben eine erste kleine </a:t>
            </a:r>
          </a:p>
          <a:p>
            <a:r>
              <a:rPr lang="de-DE" sz="2400" dirty="0">
                <a:solidFill>
                  <a:schemeClr val="accent1"/>
                </a:solidFill>
              </a:rPr>
              <a:t>Hausaufgabe!</a:t>
            </a:r>
          </a:p>
        </p:txBody>
      </p:sp>
    </p:spTree>
    <p:extLst>
      <p:ext uri="{BB962C8B-B14F-4D97-AF65-F5344CB8AC3E}">
        <p14:creationId xmlns:p14="http://schemas.microsoft.com/office/powerpoint/2010/main" val="359365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fontScale="90000"/>
          </a:bodyPr>
          <a:lstStyle/>
          <a:p>
            <a:pPr algn="ctr"/>
            <a:r>
              <a:rPr lang="de-DE" b="1" dirty="0"/>
              <a:t>Der Tag der Einschulung</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6677366" y="775815"/>
            <a:ext cx="4592412" cy="703998"/>
          </a:xfrm>
        </p:spPr>
        <p:txBody>
          <a:bodyPr>
            <a:normAutofit/>
          </a:bodyPr>
          <a:lstStyle/>
          <a:p>
            <a:r>
              <a:rPr lang="de-DE" sz="2800" b="1" dirty="0"/>
              <a:t>Das wird gebraucht</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6096000" y="1746754"/>
            <a:ext cx="5160264" cy="4271402"/>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pic>
        <p:nvPicPr>
          <p:cNvPr id="4104" name="Picture 8" descr="https://www.barbaraschule-setterich.de/.cm4all/iproc.php/Schule1/schult%C3%BCten.jpg/downsize_1280_0/schult%C3%BCten.jpg">
            <a:extLst>
              <a:ext uri="{FF2B5EF4-FFF2-40B4-BE49-F238E27FC236}">
                <a16:creationId xmlns:a16="http://schemas.microsoft.com/office/drawing/2014/main" id="{DB54A377-478F-47EB-8D54-2F5D47CA0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92" y="2024792"/>
            <a:ext cx="47625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71FC0666-EB5D-4DA8-8D92-D06E24C35445}"/>
              </a:ext>
            </a:extLst>
          </p:cNvPr>
          <p:cNvSpPr/>
          <p:nvPr/>
        </p:nvSpPr>
        <p:spPr>
          <a:xfrm>
            <a:off x="6677366" y="1951593"/>
            <a:ext cx="6543934" cy="4524315"/>
          </a:xfrm>
          <a:prstGeom prst="rect">
            <a:avLst/>
          </a:prstGeom>
        </p:spPr>
        <p:txBody>
          <a:bodyPr wrap="square">
            <a:spAutoFit/>
          </a:bodyPr>
          <a:lstStyle/>
          <a:p>
            <a:r>
              <a:rPr lang="de-DE" sz="2400" b="1" u="sng" dirty="0">
                <a:solidFill>
                  <a:schemeClr val="accent1"/>
                </a:solidFill>
              </a:rPr>
              <a:t>Schultasche </a:t>
            </a:r>
          </a:p>
          <a:p>
            <a:endParaRPr lang="de-DE" sz="2400" b="1" u="sng" dirty="0">
              <a:solidFill>
                <a:schemeClr val="accent1"/>
              </a:solidFill>
            </a:endParaRPr>
          </a:p>
          <a:p>
            <a:r>
              <a:rPr lang="de-DE" sz="2400" dirty="0">
                <a:solidFill>
                  <a:schemeClr val="accent1"/>
                </a:solidFill>
              </a:rPr>
              <a:t>Mit Federmäppchen</a:t>
            </a:r>
          </a:p>
          <a:p>
            <a:r>
              <a:rPr lang="de-DE" sz="2400" dirty="0">
                <a:solidFill>
                  <a:schemeClr val="accent1"/>
                </a:solidFill>
              </a:rPr>
              <a:t>Getränk</a:t>
            </a:r>
          </a:p>
          <a:p>
            <a:endParaRPr lang="de-DE" sz="2400" dirty="0">
              <a:solidFill>
                <a:schemeClr val="accent1"/>
              </a:solidFill>
            </a:endParaRPr>
          </a:p>
          <a:p>
            <a:r>
              <a:rPr lang="de-DE" sz="2400" b="1" u="sng" dirty="0">
                <a:solidFill>
                  <a:schemeClr val="accent1"/>
                </a:solidFill>
              </a:rPr>
              <a:t>Schultüte</a:t>
            </a:r>
          </a:p>
          <a:p>
            <a:endParaRPr lang="de-DE" sz="2400" b="1" u="sng" dirty="0">
              <a:solidFill>
                <a:schemeClr val="accent1"/>
              </a:solidFill>
            </a:endParaRPr>
          </a:p>
          <a:p>
            <a:r>
              <a:rPr lang="de-DE" sz="2400" b="1" u="sng" dirty="0">
                <a:solidFill>
                  <a:schemeClr val="accent1"/>
                </a:solidFill>
              </a:rPr>
              <a:t>Ein bisschen Zeit!</a:t>
            </a:r>
          </a:p>
          <a:p>
            <a:endParaRPr lang="de-DE" sz="2400" b="1" u="sng" dirty="0">
              <a:solidFill>
                <a:schemeClr val="accent1"/>
              </a:solidFill>
            </a:endParaRPr>
          </a:p>
          <a:p>
            <a:r>
              <a:rPr lang="de-DE" sz="2400" b="1" u="sng" dirty="0">
                <a:solidFill>
                  <a:schemeClr val="accent1"/>
                </a:solidFill>
              </a:rPr>
              <a:t>Gut ausgeschlafen mit guter Laune!</a:t>
            </a:r>
          </a:p>
          <a:p>
            <a:endParaRPr lang="de-DE" sz="2400" b="1" u="sng" dirty="0"/>
          </a:p>
          <a:p>
            <a:endParaRPr lang="de-DE" sz="2400" b="1" u="sng" dirty="0"/>
          </a:p>
        </p:txBody>
      </p:sp>
    </p:spTree>
    <p:extLst>
      <p:ext uri="{BB962C8B-B14F-4D97-AF65-F5344CB8AC3E}">
        <p14:creationId xmlns:p14="http://schemas.microsoft.com/office/powerpoint/2010/main" val="14689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fontScale="90000"/>
          </a:bodyPr>
          <a:lstStyle/>
          <a:p>
            <a:pPr algn="ctr"/>
            <a:r>
              <a:rPr lang="de-DE" b="1" dirty="0"/>
              <a:t>Der Tag der Einschulung</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961292" y="4649053"/>
            <a:ext cx="4592412" cy="1600200"/>
          </a:xfrm>
        </p:spPr>
        <p:txBody>
          <a:bodyPr>
            <a:normAutofit/>
          </a:bodyPr>
          <a:lstStyle/>
          <a:p>
            <a:pPr algn="ctr"/>
            <a:r>
              <a:rPr lang="de-DE" sz="2800" b="1" dirty="0"/>
              <a:t>OGS und Betreuung</a:t>
            </a:r>
          </a:p>
          <a:p>
            <a:pPr algn="ctr"/>
            <a:br>
              <a:rPr lang="de-DE" sz="2800" b="1" dirty="0"/>
            </a:b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pic>
        <p:nvPicPr>
          <p:cNvPr id="4104" name="Picture 8" descr="https://www.barbaraschule-setterich.de/.cm4all/iproc.php/Schule1/schult%C3%BCten.jpg/downsize_1280_0/schult%C3%BCten.jpg">
            <a:extLst>
              <a:ext uri="{FF2B5EF4-FFF2-40B4-BE49-F238E27FC236}">
                <a16:creationId xmlns:a16="http://schemas.microsoft.com/office/drawing/2014/main" id="{DB54A377-478F-47EB-8D54-2F5D47CA0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92" y="2024792"/>
            <a:ext cx="47625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71FC0666-EB5D-4DA8-8D92-D06E24C35445}"/>
              </a:ext>
            </a:extLst>
          </p:cNvPr>
          <p:cNvSpPr/>
          <p:nvPr/>
        </p:nvSpPr>
        <p:spPr>
          <a:xfrm>
            <a:off x="6096613" y="852113"/>
            <a:ext cx="5673969" cy="5632311"/>
          </a:xfrm>
          <a:prstGeom prst="rect">
            <a:avLst/>
          </a:prstGeom>
        </p:spPr>
        <p:txBody>
          <a:bodyPr wrap="square">
            <a:spAutoFit/>
          </a:bodyPr>
          <a:lstStyle/>
          <a:p>
            <a:r>
              <a:rPr lang="de-DE" sz="2400" b="1" dirty="0">
                <a:solidFill>
                  <a:schemeClr val="accent1"/>
                </a:solidFill>
              </a:rPr>
              <a:t>Wir empfehlen, die Kinder nicht direkt am Einschulungstag in die OGS zu schicken</a:t>
            </a:r>
            <a:r>
              <a:rPr lang="de-DE" sz="2400" dirty="0">
                <a:solidFill>
                  <a:schemeClr val="accent1"/>
                </a:solidFill>
              </a:rPr>
              <a:t>. Der Tag ist aufregend und anstrengend, die Kinder müssen erst einmal ankommen.</a:t>
            </a:r>
          </a:p>
          <a:p>
            <a:endParaRPr lang="de-DE" sz="2400" dirty="0">
              <a:solidFill>
                <a:schemeClr val="accent1"/>
              </a:solidFill>
            </a:endParaRPr>
          </a:p>
          <a:p>
            <a:r>
              <a:rPr lang="de-DE" sz="2400" b="1" dirty="0">
                <a:solidFill>
                  <a:schemeClr val="accent1"/>
                </a:solidFill>
              </a:rPr>
              <a:t>Bei dringendem Bedarf </a:t>
            </a:r>
            <a:r>
              <a:rPr lang="de-DE" sz="2400" dirty="0">
                <a:solidFill>
                  <a:schemeClr val="accent1"/>
                </a:solidFill>
              </a:rPr>
              <a:t>und OGS Besuch ab dem Einschulungstag bitte an </a:t>
            </a:r>
          </a:p>
          <a:p>
            <a:r>
              <a:rPr lang="de-DE" sz="2400" dirty="0">
                <a:solidFill>
                  <a:schemeClr val="accent1"/>
                </a:solidFill>
              </a:rPr>
              <a:t>genug Essen, Getränk und passende, spieltaugliche und wetterangepasste Kleidung denken!</a:t>
            </a:r>
            <a:br>
              <a:rPr lang="de-DE" sz="2400" dirty="0">
                <a:solidFill>
                  <a:schemeClr val="accent1"/>
                </a:solidFill>
              </a:rPr>
            </a:br>
            <a:br>
              <a:rPr lang="de-DE" sz="2400" dirty="0">
                <a:solidFill>
                  <a:schemeClr val="accent1"/>
                </a:solidFill>
              </a:rPr>
            </a:br>
            <a:r>
              <a:rPr lang="de-DE" sz="2400" dirty="0">
                <a:solidFill>
                  <a:schemeClr val="accent1"/>
                </a:solidFill>
              </a:rPr>
              <a:t>Außerdem schriftliche Info: Wer holt das Kind ab und wann? </a:t>
            </a:r>
            <a:br>
              <a:rPr lang="de-DE" sz="2400" dirty="0">
                <a:solidFill>
                  <a:schemeClr val="accent1"/>
                </a:solidFill>
              </a:rPr>
            </a:br>
            <a:r>
              <a:rPr lang="de-DE" sz="2400" dirty="0">
                <a:solidFill>
                  <a:schemeClr val="accent1"/>
                </a:solidFill>
              </a:rPr>
              <a:t>Notfallnummer nicht vergessen!</a:t>
            </a:r>
            <a:endParaRPr lang="de-DE" sz="2400" dirty="0"/>
          </a:p>
          <a:p>
            <a:endParaRPr lang="de-DE" sz="2400" b="1" u="sng" dirty="0"/>
          </a:p>
        </p:txBody>
      </p:sp>
    </p:spTree>
    <p:extLst>
      <p:ext uri="{BB962C8B-B14F-4D97-AF65-F5344CB8AC3E}">
        <p14:creationId xmlns:p14="http://schemas.microsoft.com/office/powerpoint/2010/main" val="71899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496130" y="852113"/>
            <a:ext cx="5064450" cy="894641"/>
          </a:xfrm>
        </p:spPr>
        <p:txBody>
          <a:bodyPr>
            <a:normAutofit fontScale="90000"/>
          </a:bodyPr>
          <a:lstStyle/>
          <a:p>
            <a:pPr algn="ctr"/>
            <a:r>
              <a:rPr lang="de-DE" b="1" dirty="0"/>
              <a:t>Der erste Schultag / die erste Schulwoche</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732149" y="4925111"/>
            <a:ext cx="4592412" cy="1600200"/>
          </a:xfrm>
        </p:spPr>
        <p:txBody>
          <a:bodyPr>
            <a:normAutofit/>
          </a:bodyPr>
          <a:lstStyle/>
          <a:p>
            <a:pPr algn="ctr"/>
            <a:br>
              <a:rPr lang="de-DE" sz="2800" b="1" dirty="0"/>
            </a:br>
            <a:r>
              <a:rPr lang="de-DE" sz="2800" b="1" dirty="0"/>
              <a:t>Unterrichtszeit</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pic>
        <p:nvPicPr>
          <p:cNvPr id="3074" name="Picture 2" descr="https://www.barbaraschule-setterich.de/.cm4all/uproc.php/0/.22_Appel_Ziffern_schreiben.jpg/picture-200?_=182ea73acf0">
            <a:extLst>
              <a:ext uri="{FF2B5EF4-FFF2-40B4-BE49-F238E27FC236}">
                <a16:creationId xmlns:a16="http://schemas.microsoft.com/office/drawing/2014/main" id="{728E4522-03C9-4732-8C8A-EB3E9F12E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885" y="1919638"/>
            <a:ext cx="2716941" cy="3110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02DB574-C403-4B5C-A47A-BB876B828E7B}"/>
              </a:ext>
            </a:extLst>
          </p:cNvPr>
          <p:cNvSpPr txBox="1"/>
          <p:nvPr/>
        </p:nvSpPr>
        <p:spPr>
          <a:xfrm>
            <a:off x="5867470" y="852113"/>
            <a:ext cx="5933133" cy="5601533"/>
          </a:xfrm>
          <a:prstGeom prst="rect">
            <a:avLst/>
          </a:prstGeom>
          <a:noFill/>
        </p:spPr>
        <p:txBody>
          <a:bodyPr wrap="square" rtlCol="0">
            <a:spAutoFit/>
          </a:bodyPr>
          <a:lstStyle/>
          <a:p>
            <a:r>
              <a:rPr lang="de-DE" sz="2000" b="1" dirty="0">
                <a:solidFill>
                  <a:schemeClr val="accent1"/>
                </a:solidFill>
              </a:rPr>
              <a:t>Ankunft auf dem Schulhof zwischen 7.50 und 8.00 Uhr</a:t>
            </a:r>
          </a:p>
          <a:p>
            <a:r>
              <a:rPr lang="de-DE" sz="2000" dirty="0">
                <a:solidFill>
                  <a:schemeClr val="accent1"/>
                </a:solidFill>
              </a:rPr>
              <a:t>Lehrer sind da und nehmen in Empfang, </a:t>
            </a:r>
          </a:p>
          <a:p>
            <a:r>
              <a:rPr lang="de-DE" sz="2000" dirty="0">
                <a:solidFill>
                  <a:schemeClr val="accent1"/>
                </a:solidFill>
              </a:rPr>
              <a:t>Eltern verabschieden sich am Tor</a:t>
            </a:r>
          </a:p>
          <a:p>
            <a:r>
              <a:rPr lang="de-DE" sz="2000" dirty="0">
                <a:solidFill>
                  <a:schemeClr val="accent1"/>
                </a:solidFill>
              </a:rPr>
              <a:t>Lehrer gehen mit den Kindern gemeinsam in die Klasse</a:t>
            </a:r>
          </a:p>
          <a:p>
            <a:endParaRPr lang="de-DE" sz="2000" dirty="0">
              <a:solidFill>
                <a:schemeClr val="accent1"/>
              </a:solidFill>
            </a:endParaRPr>
          </a:p>
          <a:p>
            <a:r>
              <a:rPr lang="de-DE" sz="2000" dirty="0">
                <a:solidFill>
                  <a:schemeClr val="accent1"/>
                </a:solidFill>
              </a:rPr>
              <a:t>2 Wochen </a:t>
            </a:r>
            <a:r>
              <a:rPr lang="de-DE" sz="2000" b="1" dirty="0">
                <a:solidFill>
                  <a:schemeClr val="accent1"/>
                </a:solidFill>
              </a:rPr>
              <a:t>täglich Unterricht von 8.05 Uhr bis 11.30 Uhr nur beim Klassenlehrer</a:t>
            </a:r>
            <a:r>
              <a:rPr lang="de-DE" sz="2000" dirty="0">
                <a:solidFill>
                  <a:schemeClr val="accent1"/>
                </a:solidFill>
              </a:rPr>
              <a:t>, kein Fachunterricht</a:t>
            </a:r>
          </a:p>
          <a:p>
            <a:r>
              <a:rPr lang="de-DE" sz="2000" dirty="0">
                <a:solidFill>
                  <a:schemeClr val="accent1"/>
                </a:solidFill>
              </a:rPr>
              <a:t>Sport wird vorher angekündigt</a:t>
            </a:r>
          </a:p>
          <a:p>
            <a:endParaRPr lang="de-DE" sz="2000" dirty="0">
              <a:solidFill>
                <a:schemeClr val="accent1"/>
              </a:solidFill>
            </a:endParaRPr>
          </a:p>
          <a:p>
            <a:r>
              <a:rPr lang="de-DE" sz="2000" b="1" dirty="0">
                <a:solidFill>
                  <a:schemeClr val="accent1"/>
                </a:solidFill>
              </a:rPr>
              <a:t>Frühstück in der Klasse</a:t>
            </a:r>
            <a:r>
              <a:rPr lang="de-DE" sz="2000" dirty="0">
                <a:solidFill>
                  <a:schemeClr val="accent1"/>
                </a:solidFill>
              </a:rPr>
              <a:t>, ausreichend „kleine“ Pausen, auch zum Trinken oder für die Toilette</a:t>
            </a:r>
          </a:p>
          <a:p>
            <a:r>
              <a:rPr lang="de-DE" sz="2000" b="1" dirty="0">
                <a:solidFill>
                  <a:schemeClr val="accent1"/>
                </a:solidFill>
              </a:rPr>
              <a:t>Große Spielpause </a:t>
            </a:r>
            <a:r>
              <a:rPr lang="de-DE" sz="2000" dirty="0">
                <a:solidFill>
                  <a:schemeClr val="accent1"/>
                </a:solidFill>
              </a:rPr>
              <a:t>um 9.30 Uhr</a:t>
            </a:r>
          </a:p>
          <a:p>
            <a:endParaRPr lang="de-DE" sz="2000" dirty="0">
              <a:solidFill>
                <a:schemeClr val="accent1"/>
              </a:solidFill>
            </a:endParaRPr>
          </a:p>
          <a:p>
            <a:r>
              <a:rPr lang="de-DE" sz="2000" dirty="0">
                <a:solidFill>
                  <a:schemeClr val="accent1"/>
                </a:solidFill>
              </a:rPr>
              <a:t>Kinder werden von ihren </a:t>
            </a:r>
            <a:r>
              <a:rPr lang="de-DE" sz="2000" b="1" dirty="0">
                <a:solidFill>
                  <a:schemeClr val="accent1"/>
                </a:solidFill>
              </a:rPr>
              <a:t>Paten </a:t>
            </a:r>
            <a:r>
              <a:rPr lang="de-DE" sz="2000" dirty="0">
                <a:solidFill>
                  <a:schemeClr val="accent1"/>
                </a:solidFill>
              </a:rPr>
              <a:t>begleitet und in die Schule und das Schulleben eingeführt</a:t>
            </a:r>
          </a:p>
          <a:p>
            <a:endParaRPr lang="de-DE" dirty="0"/>
          </a:p>
        </p:txBody>
      </p:sp>
    </p:spTree>
    <p:extLst>
      <p:ext uri="{BB962C8B-B14F-4D97-AF65-F5344CB8AC3E}">
        <p14:creationId xmlns:p14="http://schemas.microsoft.com/office/powerpoint/2010/main" val="59398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D19A587-0FF7-4C82-9DA5-03BAACB3D1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0349" y="1176605"/>
            <a:ext cx="3704493" cy="3957421"/>
          </a:xfrm>
          <a:prstGeom prst="rect">
            <a:avLst/>
          </a:prstGeom>
        </p:spPr>
      </p:pic>
      <p:sp>
        <p:nvSpPr>
          <p:cNvPr id="2" name="Rechteck 1"/>
          <p:cNvSpPr/>
          <p:nvPr/>
        </p:nvSpPr>
        <p:spPr>
          <a:xfrm>
            <a:off x="792481" y="1712131"/>
            <a:ext cx="7689668" cy="3539430"/>
          </a:xfrm>
          <a:prstGeom prst="rect">
            <a:avLst/>
          </a:prstGeom>
        </p:spPr>
        <p:txBody>
          <a:bodyPr wrap="square">
            <a:spAutoFit/>
          </a:bodyPr>
          <a:lstStyle/>
          <a:p>
            <a:pPr marL="342900" lvl="0" indent="-342900">
              <a:spcAft>
                <a:spcPts val="0"/>
              </a:spcAft>
              <a:buFont typeface="Wingdings 2" panose="05020102010507070707" pitchFamily="18" charset="2"/>
              <a:buChar char=""/>
              <a:tabLst>
                <a:tab pos="457200" algn="l"/>
              </a:tabLst>
            </a:pPr>
            <a:r>
              <a:rPr lang="de-DE" sz="3200" dirty="0">
                <a:latin typeface="Calibri" panose="020F0502020204030204" pitchFamily="34" charset="0"/>
                <a:ea typeface="Times New Roman" panose="02020603050405020304" pitchFamily="18" charset="0"/>
                <a:cs typeface="Times New Roman" panose="02020603050405020304" pitchFamily="18" charset="0"/>
              </a:rPr>
              <a:t>Die Barbaraschule stellt sich vor</a:t>
            </a:r>
          </a:p>
          <a:p>
            <a:pPr marL="342900" lvl="0" indent="-342900">
              <a:spcAft>
                <a:spcPts val="0"/>
              </a:spcAft>
              <a:buFont typeface="Wingdings 2" panose="05020102010507070707" pitchFamily="18" charset="2"/>
              <a:buChar char=""/>
              <a:tabLst>
                <a:tab pos="457200" algn="l"/>
              </a:tabLst>
            </a:pPr>
            <a:r>
              <a:rPr lang="de-DE" sz="3200" dirty="0">
                <a:latin typeface="Calibri" panose="020F0502020204030204" pitchFamily="34" charset="0"/>
                <a:ea typeface="Times New Roman" panose="02020603050405020304" pitchFamily="18" charset="0"/>
                <a:cs typeface="Times New Roman" panose="02020603050405020304" pitchFamily="18" charset="0"/>
              </a:rPr>
              <a:t>Die letzten Wochen bis zur Einschulung</a:t>
            </a:r>
          </a:p>
          <a:p>
            <a:pPr marL="342900" lvl="0" indent="-342900">
              <a:spcAft>
                <a:spcPts val="0"/>
              </a:spcAft>
              <a:buFont typeface="Wingdings 2" panose="05020102010507070707" pitchFamily="18" charset="2"/>
              <a:buChar char=""/>
              <a:tabLst>
                <a:tab pos="457200" algn="l"/>
              </a:tabLst>
            </a:pPr>
            <a:r>
              <a:rPr lang="de-DE" sz="3200" dirty="0">
                <a:latin typeface="Calibri" panose="020F0502020204030204" pitchFamily="34" charset="0"/>
                <a:ea typeface="Times New Roman" panose="02020603050405020304" pitchFamily="18" charset="0"/>
                <a:cs typeface="Times New Roman" panose="02020603050405020304" pitchFamily="18" charset="0"/>
              </a:rPr>
              <a:t>Der erste Schultag, die Einschulung</a:t>
            </a:r>
            <a:endParaRPr lang="de-DE" sz="2400" dirty="0">
              <a:latin typeface="Times New Roman" panose="02020603050405020304" pitchFamily="18" charset="0"/>
              <a:ea typeface="Times New Roman" panose="02020603050405020304" pitchFamily="18" charset="0"/>
            </a:endParaRPr>
          </a:p>
          <a:p>
            <a:pPr marL="342900" lvl="0" indent="-342900">
              <a:spcAft>
                <a:spcPts val="0"/>
              </a:spcAft>
              <a:buFont typeface="Wingdings 2" panose="05020102010507070707" pitchFamily="18" charset="2"/>
              <a:buChar char=""/>
              <a:tabLst>
                <a:tab pos="457200" algn="l"/>
              </a:tabLst>
            </a:pPr>
            <a:r>
              <a:rPr lang="de-DE" sz="3200" dirty="0">
                <a:latin typeface="Calibri" panose="020F0502020204030204" pitchFamily="34" charset="0"/>
                <a:ea typeface="Times New Roman" panose="02020603050405020304" pitchFamily="18" charset="0"/>
                <a:cs typeface="Times New Roman" panose="02020603050405020304" pitchFamily="18" charset="0"/>
              </a:rPr>
              <a:t>Die ersten Schulwochen</a:t>
            </a:r>
          </a:p>
          <a:p>
            <a:pPr marL="342900" lvl="0" indent="-342900">
              <a:spcAft>
                <a:spcPts val="0"/>
              </a:spcAft>
              <a:buFont typeface="Wingdings 2" panose="05020102010507070707" pitchFamily="18" charset="2"/>
              <a:buChar char=""/>
              <a:tabLst>
                <a:tab pos="457200" algn="l"/>
              </a:tabLst>
            </a:pPr>
            <a:r>
              <a:rPr lang="de-DE" sz="3200" dirty="0">
                <a:latin typeface="Calibri" panose="020F0502020204030204" pitchFamily="34" charset="0"/>
                <a:ea typeface="Times New Roman" panose="02020603050405020304" pitchFamily="18" charset="0"/>
                <a:cs typeface="Times New Roman" panose="02020603050405020304" pitchFamily="18" charset="0"/>
              </a:rPr>
              <a:t>OGS und Mittagsbetreuung</a:t>
            </a:r>
            <a:endParaRPr lang="de-DE" sz="2400" dirty="0">
              <a:latin typeface="Times New Roman" panose="02020603050405020304" pitchFamily="18" charset="0"/>
              <a:ea typeface="Times New Roman" panose="02020603050405020304" pitchFamily="18" charset="0"/>
            </a:endParaRPr>
          </a:p>
          <a:p>
            <a:pPr marL="342900" lvl="0" indent="-342900">
              <a:spcAft>
                <a:spcPts val="0"/>
              </a:spcAft>
              <a:buFont typeface="Wingdings 2" panose="05020102010507070707" pitchFamily="18" charset="2"/>
              <a:buChar char=""/>
              <a:tabLst>
                <a:tab pos="457200" algn="l"/>
              </a:tabLst>
            </a:pPr>
            <a:r>
              <a:rPr lang="de-DE" sz="3200" dirty="0">
                <a:latin typeface="Calibri" panose="020F0502020204030204" pitchFamily="34" charset="0"/>
                <a:ea typeface="Times New Roman" panose="02020603050405020304" pitchFamily="18" charset="0"/>
                <a:cs typeface="Times New Roman" panose="02020603050405020304" pitchFamily="18" charset="0"/>
              </a:rPr>
              <a:t>Material, Bücher und andere Formalien</a:t>
            </a:r>
            <a:endParaRPr lang="de-DE" sz="2400" dirty="0">
              <a:latin typeface="Times New Roman" panose="02020603050405020304" pitchFamily="18" charset="0"/>
              <a:ea typeface="Times New Roman" panose="02020603050405020304" pitchFamily="18" charset="0"/>
            </a:endParaRPr>
          </a:p>
          <a:p>
            <a:pPr marL="342900" lvl="0" indent="-342900">
              <a:spcAft>
                <a:spcPts val="0"/>
              </a:spcAft>
              <a:buFont typeface="Wingdings 2" panose="05020102010507070707" pitchFamily="18" charset="2"/>
              <a:buChar char=""/>
              <a:tabLst>
                <a:tab pos="457200" algn="l"/>
              </a:tabLst>
            </a:pPr>
            <a:r>
              <a:rPr lang="de-DE" sz="3200" dirty="0">
                <a:latin typeface="Calibri" panose="020F0502020204030204" pitchFamily="34" charset="0"/>
                <a:ea typeface="Times New Roman" panose="02020603050405020304" pitchFamily="18" charset="0"/>
                <a:cs typeface="Times New Roman" panose="02020603050405020304" pitchFamily="18" charset="0"/>
              </a:rPr>
              <a:t>Sonstiges / Fragen</a:t>
            </a:r>
            <a:endParaRPr lang="de-DE" sz="2400" dirty="0">
              <a:latin typeface="Times New Roman" panose="02020603050405020304" pitchFamily="18" charset="0"/>
              <a:ea typeface="Times New Roman" panose="02020603050405020304" pitchFamily="18" charset="0"/>
            </a:endParaRPr>
          </a:p>
        </p:txBody>
      </p:sp>
      <p:sp>
        <p:nvSpPr>
          <p:cNvPr id="3" name="Textfeld 2"/>
          <p:cNvSpPr txBox="1"/>
          <p:nvPr/>
        </p:nvSpPr>
        <p:spPr>
          <a:xfrm>
            <a:off x="792481" y="853440"/>
            <a:ext cx="7750628" cy="646331"/>
          </a:xfrm>
          <a:prstGeom prst="rect">
            <a:avLst/>
          </a:prstGeom>
          <a:noFill/>
        </p:spPr>
        <p:txBody>
          <a:bodyPr wrap="square" rtlCol="0">
            <a:spAutoFit/>
          </a:bodyPr>
          <a:lstStyle/>
          <a:p>
            <a:r>
              <a:rPr lang="de-DE" sz="3600" b="1" u="sng" dirty="0"/>
              <a:t>Die Themen des heutigen Abends</a:t>
            </a:r>
          </a:p>
        </p:txBody>
      </p:sp>
    </p:spTree>
    <p:extLst>
      <p:ext uri="{BB962C8B-B14F-4D97-AF65-F5344CB8AC3E}">
        <p14:creationId xmlns:p14="http://schemas.microsoft.com/office/powerpoint/2010/main" val="3116965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fontScale="90000"/>
          </a:bodyPr>
          <a:lstStyle/>
          <a:p>
            <a:pPr algn="ctr"/>
            <a:r>
              <a:rPr lang="de-DE" b="1" dirty="0"/>
              <a:t>Der erste Schultag / die ersten Schulwochen</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834465" y="4615959"/>
            <a:ext cx="4592412" cy="1600200"/>
          </a:xfrm>
        </p:spPr>
        <p:txBody>
          <a:bodyPr>
            <a:normAutofit/>
          </a:bodyPr>
          <a:lstStyle/>
          <a:p>
            <a:pPr algn="ctr"/>
            <a:br>
              <a:rPr lang="de-DE" sz="2800" b="1" dirty="0"/>
            </a:br>
            <a:r>
              <a:rPr lang="de-DE" sz="2800" b="1" dirty="0"/>
              <a:t>Unterrichtszeit</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10" name="Inhaltsplatzhalter 2">
            <a:extLst>
              <a:ext uri="{FF2B5EF4-FFF2-40B4-BE49-F238E27FC236}">
                <a16:creationId xmlns:a16="http://schemas.microsoft.com/office/drawing/2014/main" id="{6021E32F-E437-40BF-9005-A85C6B336E7D}"/>
              </a:ext>
            </a:extLst>
          </p:cNvPr>
          <p:cNvSpPr txBox="1">
            <a:spLocks/>
          </p:cNvSpPr>
          <p:nvPr/>
        </p:nvSpPr>
        <p:spPr>
          <a:xfrm>
            <a:off x="6373235" y="630365"/>
            <a:ext cx="5506812" cy="669068"/>
          </a:xfrm>
          <a:prstGeom prst="rect">
            <a:avLst/>
          </a:prstGeom>
        </p:spPr>
        <p:txBody>
          <a:bodyPr vert="horz" lIns="274320" tIns="182880" rIns="91440" bIns="45720" rtlCol="0" anchor="t">
            <a:normAutofit fontScale="85000" lnSpcReduction="20000"/>
          </a:bodyPr>
          <a:lstStyle>
            <a:lvl1pPr marL="0" indent="0" algn="l" defTabSz="914400" rtl="0" eaLnBrk="1" latinLnBrk="0" hangingPunct="1">
              <a:lnSpc>
                <a:spcPct val="90000"/>
              </a:lnSpc>
              <a:spcBef>
                <a:spcPts val="1400"/>
              </a:spcBef>
              <a:buClr>
                <a:schemeClr val="accent1"/>
              </a:buClr>
              <a:buSzPct val="80000"/>
              <a:buFont typeface="Corbel" pitchFamily="34" charset="0"/>
              <a:buNone/>
              <a:defRPr sz="2800" kern="1200">
                <a:solidFill>
                  <a:schemeClr val="accent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800" kern="1200">
                <a:solidFill>
                  <a:schemeClr val="accent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400" kern="1200">
                <a:solidFill>
                  <a:schemeClr val="accent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de-DE" sz="2400" b="1" dirty="0">
                <a:solidFill>
                  <a:srgbClr val="0070C0"/>
                </a:solidFill>
                <a:latin typeface="+mj-lt"/>
              </a:rPr>
              <a:t>So könnte ein Stundenplan aussehen</a:t>
            </a:r>
            <a:br>
              <a:rPr lang="de-DE" sz="2400" b="1" dirty="0">
                <a:solidFill>
                  <a:srgbClr val="0070C0"/>
                </a:solidFill>
                <a:latin typeface="+mj-lt"/>
              </a:rPr>
            </a:br>
            <a:r>
              <a:rPr lang="de-DE" sz="2400" b="1" dirty="0">
                <a:solidFill>
                  <a:srgbClr val="0070C0"/>
                </a:solidFill>
                <a:latin typeface="+mj-lt"/>
              </a:rPr>
              <a:t>ab der dritten Schulwoche:</a:t>
            </a:r>
          </a:p>
          <a:p>
            <a:endParaRPr lang="de-DE" sz="2400" dirty="0">
              <a:solidFill>
                <a:srgbClr val="0070C0"/>
              </a:solidFill>
            </a:endParaRPr>
          </a:p>
        </p:txBody>
      </p:sp>
      <p:graphicFrame>
        <p:nvGraphicFramePr>
          <p:cNvPr id="11" name="Tabelle 10">
            <a:extLst>
              <a:ext uri="{FF2B5EF4-FFF2-40B4-BE49-F238E27FC236}">
                <a16:creationId xmlns:a16="http://schemas.microsoft.com/office/drawing/2014/main" id="{8C46360A-5428-4091-BD3D-67781B3F6014}"/>
              </a:ext>
            </a:extLst>
          </p:cNvPr>
          <p:cNvGraphicFramePr>
            <a:graphicFrameLocks noGrp="1"/>
          </p:cNvGraphicFramePr>
          <p:nvPr/>
        </p:nvGraphicFramePr>
        <p:xfrm>
          <a:off x="5290426" y="1746754"/>
          <a:ext cx="6327144" cy="3669305"/>
        </p:xfrm>
        <a:graphic>
          <a:graphicData uri="http://schemas.openxmlformats.org/drawingml/2006/table">
            <a:tbl>
              <a:tblPr/>
              <a:tblGrid>
                <a:gridCol w="392005">
                  <a:extLst>
                    <a:ext uri="{9D8B030D-6E8A-4147-A177-3AD203B41FA5}">
                      <a16:colId xmlns:a16="http://schemas.microsoft.com/office/drawing/2014/main" val="20000"/>
                    </a:ext>
                  </a:extLst>
                </a:gridCol>
                <a:gridCol w="430026">
                  <a:extLst>
                    <a:ext uri="{9D8B030D-6E8A-4147-A177-3AD203B41FA5}">
                      <a16:colId xmlns:a16="http://schemas.microsoft.com/office/drawing/2014/main" val="20001"/>
                    </a:ext>
                  </a:extLst>
                </a:gridCol>
                <a:gridCol w="1100848">
                  <a:extLst>
                    <a:ext uri="{9D8B030D-6E8A-4147-A177-3AD203B41FA5}">
                      <a16:colId xmlns:a16="http://schemas.microsoft.com/office/drawing/2014/main" val="20002"/>
                    </a:ext>
                  </a:extLst>
                </a:gridCol>
                <a:gridCol w="1100848">
                  <a:extLst>
                    <a:ext uri="{9D8B030D-6E8A-4147-A177-3AD203B41FA5}">
                      <a16:colId xmlns:a16="http://schemas.microsoft.com/office/drawing/2014/main" val="20003"/>
                    </a:ext>
                  </a:extLst>
                </a:gridCol>
                <a:gridCol w="1100848">
                  <a:extLst>
                    <a:ext uri="{9D8B030D-6E8A-4147-A177-3AD203B41FA5}">
                      <a16:colId xmlns:a16="http://schemas.microsoft.com/office/drawing/2014/main" val="20004"/>
                    </a:ext>
                  </a:extLst>
                </a:gridCol>
                <a:gridCol w="1100848">
                  <a:extLst>
                    <a:ext uri="{9D8B030D-6E8A-4147-A177-3AD203B41FA5}">
                      <a16:colId xmlns:a16="http://schemas.microsoft.com/office/drawing/2014/main" val="20005"/>
                    </a:ext>
                  </a:extLst>
                </a:gridCol>
                <a:gridCol w="1101721">
                  <a:extLst>
                    <a:ext uri="{9D8B030D-6E8A-4147-A177-3AD203B41FA5}">
                      <a16:colId xmlns:a16="http://schemas.microsoft.com/office/drawing/2014/main" val="20006"/>
                    </a:ext>
                  </a:extLst>
                </a:gridCol>
              </a:tblGrid>
              <a:tr h="346812">
                <a:tc>
                  <a:txBody>
                    <a:bodyPr/>
                    <a:lstStyle/>
                    <a:p>
                      <a:pPr algn="ctr" hangingPunct="0">
                        <a:spcBef>
                          <a:spcPts val="300"/>
                        </a:spcBef>
                        <a:spcAft>
                          <a:spcPts val="0"/>
                        </a:spcAft>
                      </a:pPr>
                      <a:r>
                        <a:rPr lang="de-DE" sz="900" b="1" dirty="0">
                          <a:effectLst/>
                          <a:latin typeface="Arial"/>
                          <a:ea typeface="Times New Roman"/>
                          <a:cs typeface="Times New Roman"/>
                        </a:rPr>
                        <a:t>UZE</a:t>
                      </a:r>
                      <a:endParaRPr lang="de-DE" sz="900" dirty="0">
                        <a:effectLst/>
                        <a:latin typeface="Times New Roman"/>
                        <a:ea typeface="Times New Roman"/>
                      </a:endParaRPr>
                    </a:p>
                  </a:txBody>
                  <a:tcPr marL="39798" marR="39798"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pattFill prst="pct20">
                      <a:fgClr>
                        <a:srgbClr val="FFFFFF"/>
                      </a:fgClr>
                      <a:bgClr>
                        <a:srgbClr val="CCCCCC"/>
                      </a:bgClr>
                    </a:pattFill>
                  </a:tcPr>
                </a:tc>
                <a:tc>
                  <a:txBody>
                    <a:bodyPr/>
                    <a:lstStyle/>
                    <a:p>
                      <a:pPr algn="ctr" hangingPunct="0">
                        <a:spcBef>
                          <a:spcPts val="300"/>
                        </a:spcBef>
                        <a:spcAft>
                          <a:spcPts val="0"/>
                        </a:spcAft>
                      </a:pPr>
                      <a:r>
                        <a:rPr lang="de-DE" sz="900" b="1">
                          <a:effectLst/>
                          <a:latin typeface="Arial"/>
                          <a:ea typeface="Times New Roman"/>
                          <a:cs typeface="Times New Roman"/>
                        </a:rPr>
                        <a:t>Zeit</a:t>
                      </a:r>
                      <a:endParaRPr lang="de-DE" sz="90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pattFill prst="pct20">
                      <a:fgClr>
                        <a:srgbClr val="FFFFFF"/>
                      </a:fgClr>
                      <a:bgClr>
                        <a:srgbClr val="CCCCCC"/>
                      </a:bgClr>
                    </a:pattFill>
                  </a:tcPr>
                </a:tc>
                <a:tc>
                  <a:txBody>
                    <a:bodyPr/>
                    <a:lstStyle/>
                    <a:p>
                      <a:pPr algn="ctr" hangingPunct="0">
                        <a:spcBef>
                          <a:spcPts val="300"/>
                        </a:spcBef>
                        <a:spcAft>
                          <a:spcPts val="0"/>
                        </a:spcAft>
                      </a:pPr>
                      <a:r>
                        <a:rPr lang="de-DE" sz="900" b="1">
                          <a:effectLst/>
                          <a:latin typeface="Arial"/>
                          <a:ea typeface="Times New Roman"/>
                          <a:cs typeface="Times New Roman"/>
                        </a:rPr>
                        <a:t>MONTAG</a:t>
                      </a:r>
                      <a:endParaRPr lang="de-DE" sz="900">
                        <a:effectLst/>
                        <a:latin typeface="Times New Roman"/>
                        <a:ea typeface="Times New Roman"/>
                      </a:endParaRPr>
                    </a:p>
                  </a:txBody>
                  <a:tcPr marL="39798" marR="39798" marT="0" marB="0">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pattFill prst="pct20">
                      <a:fgClr>
                        <a:srgbClr val="FFFFFF"/>
                      </a:fgClr>
                      <a:bgClr>
                        <a:srgbClr val="CCCCCC"/>
                      </a:bgClr>
                    </a:pattFill>
                  </a:tcPr>
                </a:tc>
                <a:tc>
                  <a:txBody>
                    <a:bodyPr/>
                    <a:lstStyle/>
                    <a:p>
                      <a:pPr algn="ctr" hangingPunct="0">
                        <a:spcBef>
                          <a:spcPts val="300"/>
                        </a:spcBef>
                        <a:spcAft>
                          <a:spcPts val="0"/>
                        </a:spcAft>
                      </a:pPr>
                      <a:r>
                        <a:rPr lang="de-DE" sz="900" b="1">
                          <a:effectLst/>
                          <a:latin typeface="Arial"/>
                          <a:ea typeface="Times New Roman"/>
                          <a:cs typeface="Times New Roman"/>
                        </a:rPr>
                        <a:t>DIENSTAG</a:t>
                      </a:r>
                      <a:endParaRPr lang="de-DE" sz="90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pattFill prst="pct20">
                      <a:fgClr>
                        <a:srgbClr val="FFFFFF"/>
                      </a:fgClr>
                      <a:bgClr>
                        <a:srgbClr val="CCCCCC"/>
                      </a:bgClr>
                    </a:pattFill>
                  </a:tcPr>
                </a:tc>
                <a:tc>
                  <a:txBody>
                    <a:bodyPr/>
                    <a:lstStyle/>
                    <a:p>
                      <a:pPr algn="ctr" hangingPunct="0">
                        <a:spcBef>
                          <a:spcPts val="300"/>
                        </a:spcBef>
                        <a:spcAft>
                          <a:spcPts val="0"/>
                        </a:spcAft>
                      </a:pPr>
                      <a:r>
                        <a:rPr lang="de-DE" sz="900" b="1">
                          <a:effectLst/>
                          <a:latin typeface="Arial"/>
                          <a:ea typeface="Times New Roman"/>
                          <a:cs typeface="Times New Roman"/>
                        </a:rPr>
                        <a:t>MITTWOCH</a:t>
                      </a:r>
                      <a:endParaRPr lang="de-DE" sz="90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pattFill prst="pct20">
                      <a:fgClr>
                        <a:srgbClr val="FFFFFF"/>
                      </a:fgClr>
                      <a:bgClr>
                        <a:srgbClr val="CCCCCC"/>
                      </a:bgClr>
                    </a:pattFill>
                  </a:tcPr>
                </a:tc>
                <a:tc>
                  <a:txBody>
                    <a:bodyPr/>
                    <a:lstStyle/>
                    <a:p>
                      <a:pPr algn="ctr" hangingPunct="0">
                        <a:spcBef>
                          <a:spcPts val="300"/>
                        </a:spcBef>
                        <a:spcAft>
                          <a:spcPts val="0"/>
                        </a:spcAft>
                      </a:pPr>
                      <a:r>
                        <a:rPr lang="de-DE" sz="900" b="1">
                          <a:effectLst/>
                          <a:latin typeface="Arial"/>
                          <a:ea typeface="Times New Roman"/>
                          <a:cs typeface="Times New Roman"/>
                        </a:rPr>
                        <a:t>DONNERSTAG</a:t>
                      </a:r>
                      <a:endParaRPr lang="de-DE" sz="90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pattFill prst="pct20">
                      <a:fgClr>
                        <a:srgbClr val="FFFFFF"/>
                      </a:fgClr>
                      <a:bgClr>
                        <a:srgbClr val="CCCCCC"/>
                      </a:bgClr>
                    </a:pattFill>
                  </a:tcPr>
                </a:tc>
                <a:tc>
                  <a:txBody>
                    <a:bodyPr/>
                    <a:lstStyle/>
                    <a:p>
                      <a:pPr algn="ctr" hangingPunct="0">
                        <a:spcBef>
                          <a:spcPts val="300"/>
                        </a:spcBef>
                        <a:spcAft>
                          <a:spcPts val="0"/>
                        </a:spcAft>
                      </a:pPr>
                      <a:r>
                        <a:rPr lang="de-DE" sz="900" b="1">
                          <a:effectLst/>
                          <a:latin typeface="Arial"/>
                          <a:ea typeface="Times New Roman"/>
                          <a:cs typeface="Times New Roman"/>
                        </a:rPr>
                        <a:t>FREITAG</a:t>
                      </a:r>
                      <a:endParaRPr lang="de-DE" sz="90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pattFill prst="pct20">
                      <a:fgClr>
                        <a:srgbClr val="FFFFFF"/>
                      </a:fgClr>
                      <a:bgClr>
                        <a:srgbClr val="CCCCCC"/>
                      </a:bgClr>
                    </a:pattFill>
                  </a:tcPr>
                </a:tc>
                <a:extLst>
                  <a:ext uri="{0D108BD9-81ED-4DB2-BD59-A6C34878D82A}">
                    <a16:rowId xmlns:a16="http://schemas.microsoft.com/office/drawing/2014/main" val="10000"/>
                  </a:ext>
                </a:extLst>
              </a:tr>
              <a:tr h="417857">
                <a:tc>
                  <a:txBody>
                    <a:bodyPr/>
                    <a:lstStyle/>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1.</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txBody>
                  <a:tcPr marL="39798" marR="39798"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700">
                          <a:effectLst/>
                          <a:latin typeface="Arial"/>
                          <a:ea typeface="Times New Roman"/>
                          <a:cs typeface="Times New Roman"/>
                        </a:rPr>
                        <a:t>8.00</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8.45</a:t>
                      </a:r>
                      <a:endParaRPr lang="de-DE" sz="90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000" dirty="0">
                          <a:effectLst/>
                          <a:latin typeface="Times New Roman"/>
                          <a:ea typeface="Times New Roman"/>
                        </a:rPr>
                        <a:t>Lesen / Bücherei</a:t>
                      </a: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0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447">
                <a:tc>
                  <a:txBody>
                    <a:bodyPr/>
                    <a:lstStyle/>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2.</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txBody>
                  <a:tcPr marL="39798" marR="39798"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700" dirty="0">
                          <a:effectLst/>
                          <a:latin typeface="Arial"/>
                          <a:ea typeface="Times New Roman"/>
                          <a:cs typeface="Times New Roman"/>
                        </a:rPr>
                        <a:t>8.45</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 </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9.30</a:t>
                      </a:r>
                      <a:endParaRPr lang="de-DE" sz="900" dirty="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6904">
                <a:tc gridSpan="7">
                  <a:txBody>
                    <a:bodyPr/>
                    <a:lstStyle/>
                    <a:p>
                      <a:pPr algn="ctr" hangingPunct="0">
                        <a:spcAft>
                          <a:spcPts val="0"/>
                        </a:spcAft>
                      </a:pPr>
                      <a:r>
                        <a:rPr lang="de-DE" sz="1600" dirty="0">
                          <a:effectLst/>
                          <a:latin typeface="Comic Sans MS"/>
                          <a:ea typeface="Times New Roman"/>
                        </a:rPr>
                        <a:t>Frühstückspause ; Spielpause</a:t>
                      </a:r>
                      <a:endParaRPr lang="de-DE" sz="900" dirty="0">
                        <a:effectLst/>
                        <a:latin typeface="Times New Roman"/>
                        <a:ea typeface="Times New Roman"/>
                      </a:endParaRPr>
                    </a:p>
                  </a:txBody>
                  <a:tcPr marL="39798" marR="3979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3"/>
                  </a:ext>
                </a:extLst>
              </a:tr>
              <a:tr h="417857">
                <a:tc>
                  <a:txBody>
                    <a:bodyPr/>
                    <a:lstStyle/>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3.</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txBody>
                  <a:tcPr marL="39798" marR="39798"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700">
                          <a:effectLst/>
                          <a:latin typeface="Arial"/>
                          <a:ea typeface="Times New Roman"/>
                          <a:cs typeface="Times New Roman"/>
                        </a:rPr>
                        <a:t>10.00</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10.45</a:t>
                      </a:r>
                      <a:endParaRPr lang="de-DE" sz="90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050" dirty="0">
                          <a:effectLst/>
                          <a:latin typeface="Times New Roman"/>
                          <a:ea typeface="Times New Roman"/>
                        </a:rPr>
                        <a:t>Sport</a:t>
                      </a:r>
                      <a:endParaRPr lang="de-DE" sz="11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Kunst</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7857">
                <a:tc>
                  <a:txBody>
                    <a:bodyPr/>
                    <a:lstStyle/>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4.</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txBody>
                  <a:tcPr marL="39798" marR="39798"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700" dirty="0">
                          <a:effectLst/>
                          <a:latin typeface="Arial"/>
                          <a:ea typeface="Times New Roman"/>
                          <a:cs typeface="Times New Roman"/>
                        </a:rPr>
                        <a:t>10.45</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 </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11.30</a:t>
                      </a:r>
                      <a:endParaRPr lang="de-DE" sz="900" dirty="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de-DE" sz="1100" dirty="0">
                          <a:effectLst/>
                          <a:latin typeface="Comic Sans MS"/>
                          <a:ea typeface="Times New Roman"/>
                        </a:rPr>
                        <a:t>Sport</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de-DE" sz="1100" dirty="0">
                          <a:effectLst/>
                          <a:latin typeface="Comic Sans MS"/>
                          <a:ea typeface="Times New Roman"/>
                        </a:rPr>
                        <a:t>X</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de-DE" sz="1100" dirty="0">
                          <a:effectLst/>
                          <a:latin typeface="Comic Sans MS"/>
                          <a:ea typeface="Times New Roman"/>
                        </a:rPr>
                        <a:t>Kunst</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5"/>
                  </a:ext>
                </a:extLst>
              </a:tr>
              <a:tr h="417857">
                <a:tc gridSpan="7">
                  <a:txBody>
                    <a:bodyPr/>
                    <a:lstStyle/>
                    <a:p>
                      <a:pPr algn="ctr" hangingPunct="0">
                        <a:spcAft>
                          <a:spcPts val="0"/>
                        </a:spcAft>
                      </a:pPr>
                      <a:r>
                        <a:rPr lang="de-DE" sz="1600">
                          <a:effectLst/>
                          <a:latin typeface="Comic Sans MS"/>
                          <a:ea typeface="Times New Roman"/>
                        </a:rPr>
                        <a:t>Pause / Unterrichtschluss</a:t>
                      </a:r>
                      <a:endParaRPr lang="de-DE" sz="900">
                        <a:effectLst/>
                        <a:latin typeface="Times New Roman"/>
                        <a:ea typeface="Times New Roman"/>
                      </a:endParaRPr>
                    </a:p>
                  </a:txBody>
                  <a:tcPr marL="39798" marR="3979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6"/>
                  </a:ext>
                </a:extLst>
              </a:tr>
              <a:tr h="417857">
                <a:tc>
                  <a:txBody>
                    <a:bodyPr/>
                    <a:lstStyle/>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5.</a:t>
                      </a:r>
                      <a:endParaRPr lang="de-DE" sz="900">
                        <a:effectLst/>
                        <a:latin typeface="Times New Roman"/>
                        <a:ea typeface="Times New Roman"/>
                      </a:endParaRPr>
                    </a:p>
                    <a:p>
                      <a:pPr algn="ctr" hangingPunct="0">
                        <a:spcAft>
                          <a:spcPts val="0"/>
                        </a:spcAft>
                      </a:pPr>
                      <a:r>
                        <a:rPr lang="de-DE" sz="700">
                          <a:effectLst/>
                          <a:latin typeface="Arial"/>
                          <a:ea typeface="Times New Roman"/>
                          <a:cs typeface="Times New Roman"/>
                        </a:rPr>
                        <a:t> </a:t>
                      </a:r>
                      <a:endParaRPr lang="de-DE" sz="900">
                        <a:effectLst/>
                        <a:latin typeface="Times New Roman"/>
                        <a:ea typeface="Times New Roman"/>
                      </a:endParaRPr>
                    </a:p>
                  </a:txBody>
                  <a:tcPr marL="39798" marR="39798"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700" dirty="0">
                          <a:effectLst/>
                          <a:latin typeface="Arial"/>
                          <a:ea typeface="Times New Roman"/>
                          <a:cs typeface="Times New Roman"/>
                        </a:rPr>
                        <a:t>11.45</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 </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12.30</a:t>
                      </a:r>
                      <a:endParaRPr lang="de-DE" sz="900" dirty="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a:effectLst/>
                          <a:latin typeface="Comic Sans MS"/>
                          <a:ea typeface="Times New Roman"/>
                        </a:rPr>
                        <a:t> </a:t>
                      </a:r>
                      <a:endParaRPr lang="de-DE" sz="900">
                        <a:effectLst/>
                        <a:latin typeface="Times New Roman"/>
                        <a:ea typeface="Times New Roman"/>
                      </a:endParaRPr>
                    </a:p>
                  </a:txBody>
                  <a:tcPr marL="39798" marR="39798" marT="0" marB="0" anchor="ctr">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000" dirty="0">
                          <a:effectLst/>
                          <a:latin typeface="Comic Sans MS"/>
                          <a:ea typeface="Times New Roman"/>
                        </a:rPr>
                        <a:t> </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a:effectLst/>
                          <a:latin typeface="Comic Sans MS"/>
                          <a:ea typeface="Times New Roman"/>
                        </a:rPr>
                        <a:t> </a:t>
                      </a:r>
                      <a:endParaRPr lang="de-DE" sz="90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err="1">
                          <a:effectLst/>
                          <a:latin typeface="Comic Sans MS"/>
                          <a:ea typeface="Times New Roman"/>
                        </a:rPr>
                        <a:t>Förder</a:t>
                      </a:r>
                      <a:r>
                        <a:rPr lang="de-DE" sz="1100" dirty="0">
                          <a:effectLst/>
                          <a:latin typeface="Comic Sans MS"/>
                          <a:ea typeface="Times New Roman"/>
                        </a:rPr>
                        <a:t> / </a:t>
                      </a:r>
                      <a:r>
                        <a:rPr lang="de-DE" sz="1100" dirty="0" err="1">
                          <a:effectLst/>
                          <a:latin typeface="Comic Sans MS"/>
                          <a:ea typeface="Times New Roman"/>
                        </a:rPr>
                        <a:t>DaZ</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a:effectLst/>
                          <a:latin typeface="Comic Sans MS"/>
                          <a:ea typeface="Times New Roman"/>
                        </a:rPr>
                        <a:t> </a:t>
                      </a:r>
                      <a:endParaRPr lang="de-DE" sz="90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7857">
                <a:tc>
                  <a:txBody>
                    <a:bodyPr/>
                    <a:lstStyle/>
                    <a:p>
                      <a:pPr algn="ctr" hangingPunct="0">
                        <a:spcAft>
                          <a:spcPts val="0"/>
                        </a:spcAft>
                      </a:pPr>
                      <a:r>
                        <a:rPr lang="de-DE" sz="700" dirty="0">
                          <a:effectLst/>
                          <a:latin typeface="Arial"/>
                          <a:ea typeface="Times New Roman"/>
                          <a:cs typeface="Times New Roman"/>
                        </a:rPr>
                        <a:t> </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6.</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 </a:t>
                      </a:r>
                      <a:endParaRPr lang="de-DE" sz="900" dirty="0">
                        <a:effectLst/>
                        <a:latin typeface="Times New Roman"/>
                        <a:ea typeface="Times New Roman"/>
                      </a:endParaRPr>
                    </a:p>
                  </a:txBody>
                  <a:tcPr marL="39798" marR="39798"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700" dirty="0">
                          <a:effectLst/>
                          <a:latin typeface="Arial"/>
                          <a:ea typeface="Times New Roman"/>
                          <a:cs typeface="Times New Roman"/>
                        </a:rPr>
                        <a:t>12.30                                                                                                     </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 </a:t>
                      </a:r>
                      <a:endParaRPr lang="de-DE" sz="900" dirty="0">
                        <a:effectLst/>
                        <a:latin typeface="Times New Roman"/>
                        <a:ea typeface="Times New Roman"/>
                      </a:endParaRPr>
                    </a:p>
                    <a:p>
                      <a:pPr algn="ctr" hangingPunct="0">
                        <a:spcAft>
                          <a:spcPts val="0"/>
                        </a:spcAft>
                      </a:pPr>
                      <a:r>
                        <a:rPr lang="de-DE" sz="700" dirty="0">
                          <a:effectLst/>
                          <a:latin typeface="Arial"/>
                          <a:ea typeface="Times New Roman"/>
                          <a:cs typeface="Times New Roman"/>
                        </a:rPr>
                        <a:t>13.15</a:t>
                      </a:r>
                      <a:endParaRPr lang="de-DE" sz="900" dirty="0">
                        <a:effectLst/>
                        <a:latin typeface="Times New Roman"/>
                        <a:ea typeface="Times New Roman"/>
                      </a:endParaRPr>
                    </a:p>
                  </a:txBody>
                  <a:tcPr marL="39798" marR="39798" marT="0" marB="0">
                    <a:lnL w="1905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a:effectLst/>
                          <a:latin typeface="Comic Sans MS"/>
                          <a:ea typeface="Times New Roman"/>
                        </a:rPr>
                        <a:t> </a:t>
                      </a:r>
                      <a:endParaRPr lang="de-DE" sz="900">
                        <a:effectLst/>
                        <a:latin typeface="Times New Roman"/>
                        <a:ea typeface="Times New Roman"/>
                      </a:endParaRPr>
                    </a:p>
                  </a:txBody>
                  <a:tcPr marL="39798" marR="39798" marT="0" marB="0" anchor="ctr">
                    <a:lnL w="381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a:effectLst/>
                          <a:latin typeface="Comic Sans MS"/>
                          <a:ea typeface="Times New Roman"/>
                        </a:rPr>
                        <a:t> </a:t>
                      </a:r>
                      <a:endParaRPr lang="de-DE" sz="90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 </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a:effectLst/>
                          <a:latin typeface="Comic Sans MS"/>
                          <a:ea typeface="Times New Roman"/>
                        </a:rPr>
                        <a:t> </a:t>
                      </a:r>
                      <a:endParaRPr lang="de-DE" sz="90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hangingPunct="0">
                        <a:spcAft>
                          <a:spcPts val="0"/>
                        </a:spcAft>
                      </a:pPr>
                      <a:r>
                        <a:rPr lang="de-DE" sz="1100" dirty="0">
                          <a:effectLst/>
                          <a:latin typeface="Comic Sans MS"/>
                          <a:ea typeface="Times New Roman"/>
                        </a:rPr>
                        <a:t> </a:t>
                      </a:r>
                      <a:endParaRPr lang="de-DE" sz="900" dirty="0">
                        <a:effectLst/>
                        <a:latin typeface="Times New Roman"/>
                        <a:ea typeface="Times New Roman"/>
                      </a:endParaRPr>
                    </a:p>
                  </a:txBody>
                  <a:tcPr marL="39798" marR="3979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3074" name="Picture 2" descr="https://www.barbaraschule-setterich.de/.cm4all/uproc.php/0/.22_Appel_Ziffern_schreiben.jpg/picture-200?_=182ea73acf0">
            <a:extLst>
              <a:ext uri="{FF2B5EF4-FFF2-40B4-BE49-F238E27FC236}">
                <a16:creationId xmlns:a16="http://schemas.microsoft.com/office/drawing/2014/main" id="{728E4522-03C9-4732-8C8A-EB3E9F12E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750" y="1873209"/>
            <a:ext cx="2716941" cy="311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59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fontScale="90000"/>
          </a:bodyPr>
          <a:lstStyle/>
          <a:p>
            <a:pPr algn="ctr"/>
            <a:r>
              <a:rPr lang="de-DE" b="1" dirty="0"/>
              <a:t>Der erste Schultag / die ersten Schulwochen</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961292" y="4649053"/>
            <a:ext cx="4592412" cy="1600200"/>
          </a:xfrm>
        </p:spPr>
        <p:txBody>
          <a:bodyPr>
            <a:normAutofit/>
          </a:bodyPr>
          <a:lstStyle/>
          <a:p>
            <a:pPr algn="ctr"/>
            <a:br>
              <a:rPr lang="de-DE" sz="2800" b="1" dirty="0"/>
            </a:br>
            <a:r>
              <a:rPr lang="de-DE" sz="2800" b="1" dirty="0"/>
              <a:t>Das braucht ihr Kind</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pic>
        <p:nvPicPr>
          <p:cNvPr id="10" name="Picture 2" descr="https://www.barbaraschule-setterich.de/.cm4all/uproc.php/0/.22_Appel_Ziffern_schreiben.jpg/picture-200?_=182ea73acf0">
            <a:extLst>
              <a:ext uri="{FF2B5EF4-FFF2-40B4-BE49-F238E27FC236}">
                <a16:creationId xmlns:a16="http://schemas.microsoft.com/office/drawing/2014/main" id="{FB6D9CEA-859C-4D16-93A7-A9261644B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027" y="1873209"/>
            <a:ext cx="2716941" cy="3110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17EB223-3442-4ED9-86F4-DCA007AFBC52}"/>
              </a:ext>
            </a:extLst>
          </p:cNvPr>
          <p:cNvSpPr txBox="1"/>
          <p:nvPr/>
        </p:nvSpPr>
        <p:spPr>
          <a:xfrm>
            <a:off x="6096000" y="616942"/>
            <a:ext cx="5299054" cy="5940088"/>
          </a:xfrm>
          <a:prstGeom prst="rect">
            <a:avLst/>
          </a:prstGeom>
          <a:noFill/>
        </p:spPr>
        <p:txBody>
          <a:bodyPr wrap="square" rtlCol="0">
            <a:spAutoFit/>
          </a:bodyPr>
          <a:lstStyle/>
          <a:p>
            <a:r>
              <a:rPr lang="de-DE" sz="2000" b="1" u="sng" dirty="0">
                <a:solidFill>
                  <a:schemeClr val="accent1"/>
                </a:solidFill>
              </a:rPr>
              <a:t>Schultasche</a:t>
            </a:r>
          </a:p>
          <a:p>
            <a:endParaRPr lang="de-DE" sz="2000" b="1" dirty="0">
              <a:solidFill>
                <a:schemeClr val="accent1"/>
              </a:solidFill>
            </a:endParaRPr>
          </a:p>
          <a:p>
            <a:r>
              <a:rPr lang="de-DE" sz="2000" b="1" dirty="0">
                <a:solidFill>
                  <a:schemeClr val="accent1"/>
                </a:solidFill>
              </a:rPr>
              <a:t>Federmäppchen</a:t>
            </a:r>
            <a:r>
              <a:rPr lang="de-DE" sz="2000" dirty="0">
                <a:solidFill>
                  <a:schemeClr val="accent1"/>
                </a:solidFill>
              </a:rPr>
              <a:t> – täglich überprüfen</a:t>
            </a:r>
          </a:p>
          <a:p>
            <a:r>
              <a:rPr lang="de-DE" sz="2000" b="1" dirty="0">
                <a:solidFill>
                  <a:schemeClr val="accent1"/>
                </a:solidFill>
              </a:rPr>
              <a:t>Schere, Klebestift, Lineal</a:t>
            </a:r>
          </a:p>
          <a:p>
            <a:endParaRPr lang="de-DE" sz="2000" dirty="0">
              <a:solidFill>
                <a:schemeClr val="accent1"/>
              </a:solidFill>
            </a:endParaRPr>
          </a:p>
          <a:p>
            <a:r>
              <a:rPr lang="de-DE" sz="2000" b="1" dirty="0">
                <a:solidFill>
                  <a:schemeClr val="accent1"/>
                </a:solidFill>
              </a:rPr>
              <a:t>Postmappe</a:t>
            </a:r>
            <a:r>
              <a:rPr lang="de-DE" sz="2000" dirty="0">
                <a:solidFill>
                  <a:schemeClr val="accent1"/>
                </a:solidFill>
              </a:rPr>
              <a:t> (wird von der Schule angeschafft)</a:t>
            </a:r>
          </a:p>
          <a:p>
            <a:endParaRPr lang="de-DE" sz="2000" dirty="0">
              <a:solidFill>
                <a:schemeClr val="accent1"/>
              </a:solidFill>
            </a:endParaRPr>
          </a:p>
          <a:p>
            <a:r>
              <a:rPr lang="de-DE" sz="2000" b="1" dirty="0">
                <a:solidFill>
                  <a:schemeClr val="accent1"/>
                </a:solidFill>
              </a:rPr>
              <a:t>Schnellhefter und Bücher </a:t>
            </a:r>
            <a:r>
              <a:rPr lang="de-DE" sz="2000" dirty="0">
                <a:solidFill>
                  <a:schemeClr val="accent1"/>
                </a:solidFill>
              </a:rPr>
              <a:t>(von der Schule, nach Bedarf)</a:t>
            </a:r>
          </a:p>
          <a:p>
            <a:endParaRPr lang="de-DE" sz="2000" dirty="0">
              <a:solidFill>
                <a:schemeClr val="accent1"/>
              </a:solidFill>
            </a:endParaRPr>
          </a:p>
          <a:p>
            <a:r>
              <a:rPr lang="de-DE" sz="2000" b="1" dirty="0">
                <a:solidFill>
                  <a:schemeClr val="accent1"/>
                </a:solidFill>
              </a:rPr>
              <a:t>Frühstück (</a:t>
            </a:r>
            <a:r>
              <a:rPr lang="de-DE" sz="2000" dirty="0">
                <a:solidFill>
                  <a:schemeClr val="accent1"/>
                </a:solidFill>
              </a:rPr>
              <a:t>gesund) und </a:t>
            </a:r>
            <a:r>
              <a:rPr lang="de-DE" sz="2000" b="1" dirty="0">
                <a:solidFill>
                  <a:schemeClr val="accent1"/>
                </a:solidFill>
              </a:rPr>
              <a:t>Getränk</a:t>
            </a:r>
          </a:p>
          <a:p>
            <a:endParaRPr lang="de-DE" sz="2000" b="1" dirty="0">
              <a:solidFill>
                <a:schemeClr val="accent1"/>
              </a:solidFill>
            </a:endParaRPr>
          </a:p>
          <a:p>
            <a:r>
              <a:rPr lang="de-DE" sz="2000" b="1" dirty="0">
                <a:solidFill>
                  <a:schemeClr val="accent1"/>
                </a:solidFill>
              </a:rPr>
              <a:t>Aktuelle Telefonnummer </a:t>
            </a:r>
            <a:r>
              <a:rPr lang="de-DE" sz="2000" dirty="0">
                <a:solidFill>
                  <a:schemeClr val="accent1"/>
                </a:solidFill>
              </a:rPr>
              <a:t>im Mäppchen oder der Postmappe</a:t>
            </a:r>
          </a:p>
          <a:p>
            <a:endParaRPr lang="de-DE" sz="2000" dirty="0">
              <a:solidFill>
                <a:schemeClr val="accent1"/>
              </a:solidFill>
            </a:endParaRPr>
          </a:p>
          <a:p>
            <a:r>
              <a:rPr lang="de-DE" sz="2000" dirty="0">
                <a:solidFill>
                  <a:schemeClr val="accent1"/>
                </a:solidFill>
              </a:rPr>
              <a:t>Kleidung mit Namen beschriften</a:t>
            </a:r>
          </a:p>
          <a:p>
            <a:endParaRPr lang="de-DE" sz="2000" dirty="0">
              <a:solidFill>
                <a:schemeClr val="accent1"/>
              </a:solidFill>
            </a:endParaRPr>
          </a:p>
          <a:p>
            <a:r>
              <a:rPr lang="de-DE" sz="2000" b="1" dirty="0">
                <a:solidFill>
                  <a:schemeClr val="accent1"/>
                </a:solidFill>
              </a:rPr>
              <a:t>Sportkleidung</a:t>
            </a:r>
            <a:r>
              <a:rPr lang="de-DE" sz="2000" dirty="0">
                <a:solidFill>
                  <a:schemeClr val="accent1"/>
                </a:solidFill>
              </a:rPr>
              <a:t> bei Bedarf</a:t>
            </a:r>
          </a:p>
          <a:p>
            <a:endParaRPr lang="de-DE" sz="2000" dirty="0"/>
          </a:p>
        </p:txBody>
      </p:sp>
    </p:spTree>
    <p:extLst>
      <p:ext uri="{BB962C8B-B14F-4D97-AF65-F5344CB8AC3E}">
        <p14:creationId xmlns:p14="http://schemas.microsoft.com/office/powerpoint/2010/main" val="363163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484462" y="852113"/>
            <a:ext cx="5064450" cy="894641"/>
          </a:xfrm>
        </p:spPr>
        <p:txBody>
          <a:bodyPr>
            <a:normAutofit fontScale="90000"/>
          </a:bodyPr>
          <a:lstStyle/>
          <a:p>
            <a:pPr algn="ctr"/>
            <a:r>
              <a:rPr lang="de-DE" b="1" dirty="0"/>
              <a:t>Der erste Schultag / die erste Schulwoche</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5689740" y="749850"/>
            <a:ext cx="4592412" cy="570647"/>
          </a:xfrm>
        </p:spPr>
        <p:txBody>
          <a:bodyPr>
            <a:normAutofit/>
          </a:bodyPr>
          <a:lstStyle/>
          <a:p>
            <a:r>
              <a:rPr lang="de-DE" sz="2800" b="1" dirty="0"/>
              <a:t>Daran müssen Sie denken</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pic>
        <p:nvPicPr>
          <p:cNvPr id="10" name="Picture 2" descr="https://www.barbaraschule-setterich.de/.cm4all/uproc.php/0/.22_Appel_Ziffern_schreiben.jpg/picture-200?_=182ea73acf0">
            <a:extLst>
              <a:ext uri="{FF2B5EF4-FFF2-40B4-BE49-F238E27FC236}">
                <a16:creationId xmlns:a16="http://schemas.microsoft.com/office/drawing/2014/main" id="{230CF680-6356-4179-85FF-6A780FBB6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299" y="1919638"/>
            <a:ext cx="3568777" cy="408624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A35CB72-12A0-46D7-9FE3-3D7BFABEDEE3}"/>
              </a:ext>
            </a:extLst>
          </p:cNvPr>
          <p:cNvSpPr txBox="1"/>
          <p:nvPr/>
        </p:nvSpPr>
        <p:spPr>
          <a:xfrm>
            <a:off x="5689740" y="1473877"/>
            <a:ext cx="6026010" cy="4532010"/>
          </a:xfrm>
          <a:prstGeom prst="rect">
            <a:avLst/>
          </a:prstGeom>
          <a:noFill/>
        </p:spPr>
        <p:txBody>
          <a:bodyPr wrap="square" rtlCol="0">
            <a:spAutoFit/>
          </a:bodyPr>
          <a:lstStyle/>
          <a:p>
            <a:pPr marL="285750" indent="-285750">
              <a:buFont typeface="Wingdings" panose="05000000000000000000" pitchFamily="2" charset="2"/>
              <a:buChar char="Ø"/>
            </a:pPr>
            <a:r>
              <a:rPr lang="de-DE" b="1" dirty="0">
                <a:solidFill>
                  <a:schemeClr val="accent1"/>
                </a:solidFill>
              </a:rPr>
              <a:t>Pünktlichkeit</a:t>
            </a:r>
          </a:p>
          <a:p>
            <a:pPr marL="171450" indent="-171450">
              <a:buFont typeface="Wingdings" panose="05000000000000000000" pitchFamily="2" charset="2"/>
              <a:buChar char="Ø"/>
            </a:pPr>
            <a:endParaRPr lang="de-DE" sz="1050" dirty="0">
              <a:solidFill>
                <a:schemeClr val="accent1"/>
              </a:solidFill>
            </a:endParaRPr>
          </a:p>
          <a:p>
            <a:pPr marL="285750" indent="-285750">
              <a:buFont typeface="Wingdings" panose="05000000000000000000" pitchFamily="2" charset="2"/>
              <a:buChar char="Ø"/>
            </a:pPr>
            <a:r>
              <a:rPr lang="de-DE" b="1" dirty="0">
                <a:solidFill>
                  <a:schemeClr val="accent1"/>
                </a:solidFill>
              </a:rPr>
              <a:t>Entschuldigung bei Krankheit </a:t>
            </a:r>
            <a:r>
              <a:rPr lang="de-DE" dirty="0">
                <a:solidFill>
                  <a:schemeClr val="accent1"/>
                </a:solidFill>
              </a:rPr>
              <a:t>telefonisch bis 8.15 Uhr</a:t>
            </a:r>
          </a:p>
          <a:p>
            <a:pPr marL="171450" indent="-171450">
              <a:buFont typeface="Wingdings" panose="05000000000000000000" pitchFamily="2" charset="2"/>
              <a:buChar char="Ø"/>
            </a:pPr>
            <a:endParaRPr lang="de-DE" sz="1100" dirty="0">
              <a:solidFill>
                <a:schemeClr val="accent1"/>
              </a:solidFill>
            </a:endParaRPr>
          </a:p>
          <a:p>
            <a:pPr marL="285750" indent="-285750">
              <a:buFont typeface="Wingdings" panose="05000000000000000000" pitchFamily="2" charset="2"/>
              <a:buChar char="Ø"/>
            </a:pPr>
            <a:r>
              <a:rPr lang="de-DE" b="1" dirty="0">
                <a:solidFill>
                  <a:schemeClr val="accent1"/>
                </a:solidFill>
              </a:rPr>
              <a:t>Täglich</a:t>
            </a:r>
            <a:r>
              <a:rPr lang="de-DE" dirty="0">
                <a:solidFill>
                  <a:schemeClr val="accent1"/>
                </a:solidFill>
              </a:rPr>
              <a:t> in die </a:t>
            </a:r>
            <a:r>
              <a:rPr lang="de-DE" b="1" dirty="0">
                <a:solidFill>
                  <a:schemeClr val="accent1"/>
                </a:solidFill>
              </a:rPr>
              <a:t>Postmappe</a:t>
            </a:r>
            <a:r>
              <a:rPr lang="de-DE" dirty="0">
                <a:solidFill>
                  <a:schemeClr val="accent1"/>
                </a:solidFill>
              </a:rPr>
              <a:t> schauen</a:t>
            </a:r>
          </a:p>
          <a:p>
            <a:pPr marL="171450" indent="-171450">
              <a:buFont typeface="Wingdings" panose="05000000000000000000" pitchFamily="2" charset="2"/>
              <a:buChar char="Ø"/>
            </a:pPr>
            <a:endParaRPr lang="de-DE" sz="1100" dirty="0">
              <a:solidFill>
                <a:schemeClr val="accent1"/>
              </a:solidFill>
            </a:endParaRPr>
          </a:p>
          <a:p>
            <a:pPr marL="285750" indent="-285750">
              <a:buFont typeface="Wingdings" panose="05000000000000000000" pitchFamily="2" charset="2"/>
              <a:buChar char="Ø"/>
            </a:pPr>
            <a:r>
              <a:rPr lang="de-DE" b="1" dirty="0">
                <a:solidFill>
                  <a:schemeClr val="accent1"/>
                </a:solidFill>
              </a:rPr>
              <a:t>Täglich</a:t>
            </a:r>
            <a:r>
              <a:rPr lang="de-DE" dirty="0">
                <a:solidFill>
                  <a:schemeClr val="accent1"/>
                </a:solidFill>
              </a:rPr>
              <a:t> die </a:t>
            </a:r>
            <a:r>
              <a:rPr lang="de-DE" b="1" dirty="0">
                <a:solidFill>
                  <a:schemeClr val="accent1"/>
                </a:solidFill>
              </a:rPr>
              <a:t>Schultasche</a:t>
            </a:r>
            <a:r>
              <a:rPr lang="de-DE" dirty="0">
                <a:solidFill>
                  <a:schemeClr val="accent1"/>
                </a:solidFill>
              </a:rPr>
              <a:t> und das </a:t>
            </a:r>
            <a:r>
              <a:rPr lang="de-DE" b="1" dirty="0">
                <a:solidFill>
                  <a:schemeClr val="accent1"/>
                </a:solidFill>
              </a:rPr>
              <a:t>Federmäppchen</a:t>
            </a:r>
            <a:r>
              <a:rPr lang="de-DE" dirty="0">
                <a:solidFill>
                  <a:schemeClr val="accent1"/>
                </a:solidFill>
              </a:rPr>
              <a:t> kontrollieren</a:t>
            </a:r>
          </a:p>
          <a:p>
            <a:pPr marL="171450" indent="-171450">
              <a:buFont typeface="Wingdings" panose="05000000000000000000" pitchFamily="2" charset="2"/>
              <a:buChar char="Ø"/>
            </a:pPr>
            <a:endParaRPr lang="de-DE" sz="1100" dirty="0">
              <a:solidFill>
                <a:schemeClr val="accent1"/>
              </a:solidFill>
            </a:endParaRPr>
          </a:p>
          <a:p>
            <a:pPr marL="285750" indent="-285750">
              <a:buFont typeface="Wingdings" panose="05000000000000000000" pitchFamily="2" charset="2"/>
              <a:buChar char="Ø"/>
            </a:pPr>
            <a:r>
              <a:rPr lang="de-DE" b="1" dirty="0">
                <a:solidFill>
                  <a:schemeClr val="accent1"/>
                </a:solidFill>
              </a:rPr>
              <a:t>Täglich</a:t>
            </a:r>
            <a:r>
              <a:rPr lang="de-DE" dirty="0">
                <a:solidFill>
                  <a:schemeClr val="accent1"/>
                </a:solidFill>
              </a:rPr>
              <a:t> die </a:t>
            </a:r>
            <a:r>
              <a:rPr lang="de-DE" b="1" dirty="0">
                <a:solidFill>
                  <a:schemeClr val="accent1"/>
                </a:solidFill>
              </a:rPr>
              <a:t>Hausaufgaben </a:t>
            </a:r>
            <a:r>
              <a:rPr lang="de-DE" dirty="0">
                <a:solidFill>
                  <a:schemeClr val="accent1"/>
                </a:solidFill>
              </a:rPr>
              <a:t>nachschauen  / erledigen</a:t>
            </a:r>
          </a:p>
          <a:p>
            <a:pPr marL="171450" indent="-171450">
              <a:buFont typeface="Wingdings" panose="05000000000000000000" pitchFamily="2" charset="2"/>
              <a:buChar char="Ø"/>
            </a:pPr>
            <a:endParaRPr lang="de-DE" sz="1100" dirty="0">
              <a:solidFill>
                <a:schemeClr val="accent1"/>
              </a:solidFill>
            </a:endParaRPr>
          </a:p>
          <a:p>
            <a:pPr marL="285750" indent="-285750">
              <a:buFont typeface="Wingdings" panose="05000000000000000000" pitchFamily="2" charset="2"/>
              <a:buChar char="Ø"/>
            </a:pPr>
            <a:r>
              <a:rPr lang="de-DE" b="1" dirty="0">
                <a:solidFill>
                  <a:schemeClr val="accent1"/>
                </a:solidFill>
              </a:rPr>
              <a:t>Neue Telefonnummern mitteilen</a:t>
            </a:r>
          </a:p>
          <a:p>
            <a:pPr marL="171450" indent="-171450">
              <a:buFont typeface="Wingdings" panose="05000000000000000000" pitchFamily="2" charset="2"/>
              <a:buChar char="Ø"/>
            </a:pPr>
            <a:endParaRPr lang="de-DE" sz="1100" dirty="0">
              <a:solidFill>
                <a:schemeClr val="accent1"/>
              </a:solidFill>
            </a:endParaRPr>
          </a:p>
          <a:p>
            <a:pPr marL="285750" indent="-285750">
              <a:buFont typeface="Wingdings" panose="05000000000000000000" pitchFamily="2" charset="2"/>
              <a:buChar char="Ø"/>
            </a:pPr>
            <a:r>
              <a:rPr lang="de-DE" b="1" dirty="0">
                <a:solidFill>
                  <a:schemeClr val="accent1"/>
                </a:solidFill>
              </a:rPr>
              <a:t>Änderungen</a:t>
            </a:r>
            <a:r>
              <a:rPr lang="de-DE" dirty="0">
                <a:solidFill>
                  <a:schemeClr val="accent1"/>
                </a:solidFill>
              </a:rPr>
              <a:t> hinsichtlich der Abholung (wer, wann) </a:t>
            </a:r>
            <a:r>
              <a:rPr lang="de-DE" b="1" dirty="0">
                <a:solidFill>
                  <a:schemeClr val="accent1"/>
                </a:solidFill>
              </a:rPr>
              <a:t>mitteilen </a:t>
            </a:r>
            <a:r>
              <a:rPr lang="de-DE" dirty="0">
                <a:solidFill>
                  <a:schemeClr val="accent1"/>
                </a:solidFill>
              </a:rPr>
              <a:t>– immer schriftlich!</a:t>
            </a:r>
          </a:p>
          <a:p>
            <a:pPr marL="171450" indent="-171450">
              <a:buFont typeface="Wingdings" panose="05000000000000000000" pitchFamily="2" charset="2"/>
              <a:buChar char="Ø"/>
            </a:pPr>
            <a:endParaRPr lang="de-DE" sz="1100" dirty="0">
              <a:solidFill>
                <a:schemeClr val="accent1"/>
              </a:solidFill>
            </a:endParaRPr>
          </a:p>
          <a:p>
            <a:pPr marL="285750" indent="-285750">
              <a:buFont typeface="Wingdings" panose="05000000000000000000" pitchFamily="2" charset="2"/>
              <a:buChar char="Ø"/>
            </a:pPr>
            <a:r>
              <a:rPr lang="de-DE" b="1" dirty="0">
                <a:solidFill>
                  <a:schemeClr val="accent1"/>
                </a:solidFill>
              </a:rPr>
              <a:t>Brotdose</a:t>
            </a:r>
            <a:r>
              <a:rPr lang="de-DE" dirty="0">
                <a:solidFill>
                  <a:schemeClr val="accent1"/>
                </a:solidFill>
              </a:rPr>
              <a:t> täglich ausräumen und am nächsten Tag frisch!</a:t>
            </a:r>
          </a:p>
          <a:p>
            <a:pPr marL="171450" indent="-171450">
              <a:buFont typeface="Wingdings" panose="05000000000000000000" pitchFamily="2" charset="2"/>
              <a:buChar char="Ø"/>
            </a:pPr>
            <a:endParaRPr lang="de-DE" sz="1100" dirty="0">
              <a:solidFill>
                <a:schemeClr val="accent1"/>
              </a:solidFill>
            </a:endParaRPr>
          </a:p>
          <a:p>
            <a:pPr marL="285750" indent="-285750">
              <a:buFont typeface="Wingdings" panose="05000000000000000000" pitchFamily="2" charset="2"/>
              <a:buChar char="Ø"/>
            </a:pPr>
            <a:r>
              <a:rPr lang="de-DE" b="1" dirty="0">
                <a:solidFill>
                  <a:schemeClr val="accent1"/>
                </a:solidFill>
              </a:rPr>
              <a:t>Einmal am Tag </a:t>
            </a:r>
            <a:r>
              <a:rPr lang="de-DE" dirty="0">
                <a:solidFill>
                  <a:schemeClr val="accent1"/>
                </a:solidFill>
              </a:rPr>
              <a:t>in </a:t>
            </a:r>
            <a:r>
              <a:rPr lang="de-DE" b="1" dirty="0">
                <a:solidFill>
                  <a:schemeClr val="accent1"/>
                </a:solidFill>
              </a:rPr>
              <a:t>Teams </a:t>
            </a:r>
            <a:r>
              <a:rPr lang="de-DE" dirty="0">
                <a:solidFill>
                  <a:schemeClr val="accent1"/>
                </a:solidFill>
              </a:rPr>
              <a:t>schauen</a:t>
            </a:r>
          </a:p>
        </p:txBody>
      </p:sp>
    </p:spTree>
    <p:extLst>
      <p:ext uri="{BB962C8B-B14F-4D97-AF65-F5344CB8AC3E}">
        <p14:creationId xmlns:p14="http://schemas.microsoft.com/office/powerpoint/2010/main" val="2167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fontScale="90000"/>
          </a:bodyPr>
          <a:lstStyle/>
          <a:p>
            <a:pPr algn="ctr"/>
            <a:r>
              <a:rPr lang="de-DE" b="1" dirty="0"/>
              <a:t>Der erste Schultag / die erste Schulwoche</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961292" y="4649053"/>
            <a:ext cx="4592412" cy="1600200"/>
          </a:xfrm>
        </p:spPr>
        <p:txBody>
          <a:bodyPr>
            <a:normAutofit/>
          </a:bodyPr>
          <a:lstStyle/>
          <a:p>
            <a:pPr algn="ctr"/>
            <a:br>
              <a:rPr lang="de-DE" sz="2800" b="1" dirty="0"/>
            </a:br>
            <a:r>
              <a:rPr lang="de-DE" sz="2800" b="1" dirty="0"/>
              <a:t>Termine, Kontakt und was sonst noch wichtig ist</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pic>
        <p:nvPicPr>
          <p:cNvPr id="10" name="Picture 2" descr="https://www.barbaraschule-setterich.de/.cm4all/uproc.php/0/.22_Appel_Ziffern_schreiben.jpg/picture-200?_=182ea73acf0">
            <a:extLst>
              <a:ext uri="{FF2B5EF4-FFF2-40B4-BE49-F238E27FC236}">
                <a16:creationId xmlns:a16="http://schemas.microsoft.com/office/drawing/2014/main" id="{AA67A0EF-D250-42A4-9E4A-E116D8C6E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027" y="1873209"/>
            <a:ext cx="2716941" cy="3110897"/>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3">
            <a:extLst>
              <a:ext uri="{FF2B5EF4-FFF2-40B4-BE49-F238E27FC236}">
                <a16:creationId xmlns:a16="http://schemas.microsoft.com/office/drawing/2014/main" id="{43B8D9EC-E92A-44D5-A52D-8B7730C8D5B8}"/>
              </a:ext>
            </a:extLst>
          </p:cNvPr>
          <p:cNvSpPr txBox="1">
            <a:spLocks/>
          </p:cNvSpPr>
          <p:nvPr/>
        </p:nvSpPr>
        <p:spPr>
          <a:xfrm>
            <a:off x="5818767" y="539260"/>
            <a:ext cx="5927756" cy="5849817"/>
          </a:xfrm>
          <a:prstGeom prst="rect">
            <a:avLst/>
          </a:prstGeom>
          <a:solidFill>
            <a:schemeClr val="accent3">
              <a:lumMod val="20000"/>
              <a:lumOff val="80000"/>
            </a:schemeClr>
          </a:solidFill>
        </p:spPr>
        <p:style>
          <a:lnRef idx="2">
            <a:schemeClr val="accent4"/>
          </a:lnRef>
          <a:fillRef idx="1">
            <a:schemeClr val="lt1"/>
          </a:fillRef>
          <a:effectRef idx="0">
            <a:schemeClr val="accent4"/>
          </a:effectRef>
          <a:fontRef idx="minor">
            <a:schemeClr val="dk1"/>
          </a:fontRef>
        </p:style>
        <p:txBody>
          <a:bodyPr vert="horz" lIns="274320" tIns="182880" rIns="91440" bIns="45720" rtlCol="0" anchor="t">
            <a:normAutofit/>
          </a:bodyPr>
          <a:lstStyle>
            <a:lvl1pPr marL="0" indent="0" algn="l" defTabSz="914400" rtl="0" eaLnBrk="1" latinLnBrk="0" hangingPunct="1">
              <a:lnSpc>
                <a:spcPct val="90000"/>
              </a:lnSpc>
              <a:spcBef>
                <a:spcPts val="1400"/>
              </a:spcBef>
              <a:buClr>
                <a:schemeClr val="accent1"/>
              </a:buClr>
              <a:buSzPct val="80000"/>
              <a:buFont typeface="Corbel" pitchFamily="34" charset="0"/>
              <a:buNone/>
              <a:defRPr sz="2800" kern="1200">
                <a:solidFill>
                  <a:schemeClr val="dk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800" kern="1200">
                <a:solidFill>
                  <a:schemeClr val="dk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400" kern="1200">
                <a:solidFill>
                  <a:schemeClr val="dk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dk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dk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dk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dk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dk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dk1"/>
                </a:solidFill>
                <a:latin typeface="+mn-lt"/>
                <a:ea typeface="+mn-ea"/>
                <a:cs typeface="+mn-cs"/>
              </a:defRPr>
            </a:lvl9pPr>
          </a:lstStyle>
          <a:p>
            <a:endParaRPr lang="de-DE" sz="1400" dirty="0">
              <a:solidFill>
                <a:schemeClr val="accent1">
                  <a:lumMod val="50000"/>
                </a:schemeClr>
              </a:solidFill>
            </a:endParaRPr>
          </a:p>
          <a:p>
            <a:r>
              <a:rPr lang="de-DE" dirty="0">
                <a:solidFill>
                  <a:schemeClr val="accent1">
                    <a:lumMod val="50000"/>
                  </a:schemeClr>
                </a:solidFill>
                <a:latin typeface="+mj-lt"/>
              </a:rPr>
              <a:t>Schultelefon:	 02401  51086</a:t>
            </a:r>
          </a:p>
          <a:p>
            <a:r>
              <a:rPr lang="de-DE" dirty="0">
                <a:solidFill>
                  <a:schemeClr val="accent1">
                    <a:lumMod val="50000"/>
                  </a:schemeClr>
                </a:solidFill>
                <a:latin typeface="+mj-lt"/>
              </a:rPr>
              <a:t>OGS Telefon:	 02401  602547</a:t>
            </a:r>
          </a:p>
          <a:p>
            <a:r>
              <a:rPr lang="de-DE" dirty="0">
                <a:solidFill>
                  <a:schemeClr val="accent1">
                    <a:lumMod val="50000"/>
                  </a:schemeClr>
                </a:solidFill>
                <a:latin typeface="+mj-lt"/>
              </a:rPr>
              <a:t>Fax: 			 02407-80563</a:t>
            </a:r>
          </a:p>
          <a:p>
            <a:r>
              <a:rPr lang="de-DE" dirty="0">
                <a:solidFill>
                  <a:schemeClr val="accent1">
                    <a:lumMod val="50000"/>
                  </a:schemeClr>
                </a:solidFill>
                <a:latin typeface="+mj-lt"/>
              </a:rPr>
              <a:t>Schuladresse: 	 GGS St. Barbara</a:t>
            </a:r>
          </a:p>
          <a:p>
            <a:r>
              <a:rPr lang="de-DE" dirty="0">
                <a:solidFill>
                  <a:schemeClr val="accent1">
                    <a:lumMod val="50000"/>
                  </a:schemeClr>
                </a:solidFill>
                <a:latin typeface="+mj-lt"/>
              </a:rPr>
              <a:t>			 Am Weiher 6</a:t>
            </a:r>
          </a:p>
          <a:p>
            <a:r>
              <a:rPr lang="de-DE" dirty="0">
                <a:solidFill>
                  <a:schemeClr val="accent1">
                    <a:lumMod val="50000"/>
                  </a:schemeClr>
                </a:solidFill>
                <a:latin typeface="+mj-lt"/>
              </a:rPr>
              <a:t>			 52499 Baesweiler</a:t>
            </a:r>
          </a:p>
          <a:p>
            <a:r>
              <a:rPr lang="de-DE" dirty="0">
                <a:solidFill>
                  <a:schemeClr val="accent1">
                    <a:lumMod val="50000"/>
                  </a:schemeClr>
                </a:solidFill>
                <a:latin typeface="+mj-lt"/>
              </a:rPr>
              <a:t>Homepage:		</a:t>
            </a:r>
            <a:r>
              <a:rPr lang="de-DE" sz="1900" dirty="0">
                <a:solidFill>
                  <a:schemeClr val="accent1">
                    <a:lumMod val="50000"/>
                  </a:schemeClr>
                </a:solidFill>
                <a:latin typeface="+mj-lt"/>
              </a:rPr>
              <a:t> barbaraschule-setterich.de</a:t>
            </a:r>
          </a:p>
          <a:p>
            <a:r>
              <a:rPr lang="de-DE" sz="1900" dirty="0">
                <a:solidFill>
                  <a:schemeClr val="accent1">
                    <a:lumMod val="50000"/>
                  </a:schemeClr>
                </a:solidFill>
                <a:latin typeface="+mj-lt"/>
              </a:rPr>
              <a:t>Instagram: 		_</a:t>
            </a:r>
            <a:r>
              <a:rPr lang="de-DE" sz="1900" dirty="0" err="1">
                <a:solidFill>
                  <a:schemeClr val="accent1">
                    <a:lumMod val="50000"/>
                  </a:schemeClr>
                </a:solidFill>
                <a:latin typeface="+mj-lt"/>
              </a:rPr>
              <a:t>barbara</a:t>
            </a:r>
            <a:r>
              <a:rPr lang="de-DE" sz="1900" dirty="0">
                <a:solidFill>
                  <a:schemeClr val="accent1">
                    <a:lumMod val="50000"/>
                  </a:schemeClr>
                </a:solidFill>
                <a:latin typeface="+mj-lt"/>
              </a:rPr>
              <a:t>_</a:t>
            </a:r>
          </a:p>
          <a:p>
            <a:r>
              <a:rPr lang="de-DE" dirty="0">
                <a:solidFill>
                  <a:schemeClr val="accent1">
                    <a:lumMod val="50000"/>
                  </a:schemeClr>
                </a:solidFill>
                <a:latin typeface="+mj-lt"/>
              </a:rPr>
              <a:t>Sekretariat:		</a:t>
            </a:r>
            <a:r>
              <a:rPr lang="de-DE" sz="2200" dirty="0">
                <a:solidFill>
                  <a:schemeClr val="accent1">
                    <a:lumMod val="50000"/>
                  </a:schemeClr>
                </a:solidFill>
                <a:latin typeface="+mj-lt"/>
              </a:rPr>
              <a:t> Mo, Di, Do </a:t>
            </a:r>
            <a:br>
              <a:rPr lang="de-DE" sz="2200" dirty="0">
                <a:solidFill>
                  <a:schemeClr val="accent1">
                    <a:lumMod val="50000"/>
                  </a:schemeClr>
                </a:solidFill>
                <a:latin typeface="+mj-lt"/>
              </a:rPr>
            </a:br>
            <a:r>
              <a:rPr lang="de-DE" sz="2200" dirty="0">
                <a:solidFill>
                  <a:schemeClr val="accent1">
                    <a:lumMod val="50000"/>
                  </a:schemeClr>
                </a:solidFill>
                <a:latin typeface="+mj-lt"/>
              </a:rPr>
              <a:t>			 8.30-12.00 Uhr</a:t>
            </a:r>
            <a:endParaRPr lang="de-DE" dirty="0">
              <a:solidFill>
                <a:schemeClr val="accent1">
                  <a:lumMod val="50000"/>
                </a:schemeClr>
              </a:solidFill>
              <a:latin typeface="+mj-lt"/>
            </a:endParaRPr>
          </a:p>
          <a:p>
            <a:endParaRPr lang="de-DE" sz="1800" dirty="0">
              <a:solidFill>
                <a:schemeClr val="accent1">
                  <a:lumMod val="50000"/>
                </a:schemeClr>
              </a:solidFill>
              <a:latin typeface="+mj-lt"/>
            </a:endParaRPr>
          </a:p>
          <a:p>
            <a:endParaRPr lang="de-DE" dirty="0">
              <a:solidFill>
                <a:schemeClr val="accent1">
                  <a:lumMod val="75000"/>
                </a:schemeClr>
              </a:solidFill>
              <a:latin typeface="+mj-lt"/>
            </a:endParaRPr>
          </a:p>
          <a:p>
            <a:endParaRPr lang="de-DE" dirty="0">
              <a:solidFill>
                <a:schemeClr val="accent1">
                  <a:lumMod val="75000"/>
                </a:schemeClr>
              </a:solidFill>
            </a:endParaRPr>
          </a:p>
          <a:p>
            <a:endParaRPr lang="de-DE" dirty="0">
              <a:solidFill>
                <a:schemeClr val="accent1">
                  <a:lumMod val="75000"/>
                </a:schemeClr>
              </a:solidFill>
            </a:endParaRPr>
          </a:p>
        </p:txBody>
      </p:sp>
    </p:spTree>
    <p:extLst>
      <p:ext uri="{BB962C8B-B14F-4D97-AF65-F5344CB8AC3E}">
        <p14:creationId xmlns:p14="http://schemas.microsoft.com/office/powerpoint/2010/main" val="291864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p:spPr>
        <p:txBody>
          <a:bodyPr>
            <a:normAutofit/>
          </a:bodyPr>
          <a:lstStyle/>
          <a:p>
            <a:pPr algn="ctr"/>
            <a:r>
              <a:rPr lang="de-DE" b="1" dirty="0"/>
              <a:t>Betreuung und OGS</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961292" y="4649053"/>
            <a:ext cx="4592412" cy="1600200"/>
          </a:xfrm>
        </p:spPr>
        <p:txBody>
          <a:bodyPr>
            <a:normAutofit/>
          </a:bodyPr>
          <a:lstStyle/>
          <a:p>
            <a:pPr algn="ctr"/>
            <a:br>
              <a:rPr lang="de-DE" sz="2800" b="1" dirty="0"/>
            </a:br>
            <a:endParaRPr lang="de-DE" sz="2800" b="1" dirty="0"/>
          </a:p>
          <a:p>
            <a:pPr algn="ctr"/>
            <a:r>
              <a:rPr lang="de-DE" sz="2800" b="1" dirty="0"/>
              <a:t>Erst Infos und Ihre Fragen</a:t>
            </a: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2" name="Textfeld 1">
            <a:extLst>
              <a:ext uri="{FF2B5EF4-FFF2-40B4-BE49-F238E27FC236}">
                <a16:creationId xmlns:a16="http://schemas.microsoft.com/office/drawing/2014/main" id="{6AAE171D-712C-436F-96F4-1520B789EDBC}"/>
              </a:ext>
            </a:extLst>
          </p:cNvPr>
          <p:cNvSpPr txBox="1"/>
          <p:nvPr/>
        </p:nvSpPr>
        <p:spPr>
          <a:xfrm>
            <a:off x="6096000" y="1828418"/>
            <a:ext cx="5423745" cy="3416320"/>
          </a:xfrm>
          <a:prstGeom prst="rect">
            <a:avLst/>
          </a:prstGeom>
          <a:noFill/>
        </p:spPr>
        <p:txBody>
          <a:bodyPr wrap="square" rtlCol="0">
            <a:spAutoFit/>
          </a:bodyPr>
          <a:lstStyle/>
          <a:p>
            <a:r>
              <a:rPr lang="de-DE" sz="3600" dirty="0">
                <a:solidFill>
                  <a:schemeClr val="accent1"/>
                </a:solidFill>
              </a:rPr>
              <a:t>Interessierte Eltern </a:t>
            </a:r>
          </a:p>
          <a:p>
            <a:r>
              <a:rPr lang="de-DE" sz="3600" dirty="0">
                <a:solidFill>
                  <a:schemeClr val="accent1"/>
                </a:solidFill>
              </a:rPr>
              <a:t>Treffen sich</a:t>
            </a:r>
          </a:p>
          <a:p>
            <a:r>
              <a:rPr lang="de-DE" sz="3600" dirty="0">
                <a:solidFill>
                  <a:schemeClr val="accent1"/>
                </a:solidFill>
              </a:rPr>
              <a:t>im Anschluss an diese Präsentation in den Räumen der OGS und können ihre Fragen stellen</a:t>
            </a:r>
          </a:p>
        </p:txBody>
      </p:sp>
      <p:pic>
        <p:nvPicPr>
          <p:cNvPr id="1026" name="Picture 2" descr="https://www.barbaraschule-setterich.de/.cm4all/uproc.php/0/R%C3%A4ume/.DSC_9988.JPG/picture-1600?_=1660bccb8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72" y="2139162"/>
            <a:ext cx="4968588" cy="279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153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1089806" y="273009"/>
            <a:ext cx="9044794" cy="1600200"/>
          </a:xfrm>
        </p:spPr>
        <p:txBody>
          <a:bodyPr>
            <a:normAutofit/>
          </a:bodyPr>
          <a:lstStyle/>
          <a:p>
            <a:pPr algn="ctr"/>
            <a:br>
              <a:rPr lang="de-DE" sz="2800" b="1" dirty="0"/>
            </a:br>
            <a:r>
              <a:rPr lang="de-DE" sz="3600" b="1" dirty="0"/>
              <a:t>Was sonst noch wichtig ist</a:t>
            </a:r>
            <a:endParaRPr lang="de-DE" sz="2000"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8617061" y="2951047"/>
            <a:ext cx="5160264" cy="5548328"/>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2" name="Textfeld 1">
            <a:extLst>
              <a:ext uri="{FF2B5EF4-FFF2-40B4-BE49-F238E27FC236}">
                <a16:creationId xmlns:a16="http://schemas.microsoft.com/office/drawing/2014/main" id="{205FF534-BF3B-46BF-9B09-8F70FA1170AF}"/>
              </a:ext>
            </a:extLst>
          </p:cNvPr>
          <p:cNvSpPr txBox="1"/>
          <p:nvPr/>
        </p:nvSpPr>
        <p:spPr>
          <a:xfrm>
            <a:off x="5448528" y="2235429"/>
            <a:ext cx="5610109" cy="3231654"/>
          </a:xfrm>
          <a:prstGeom prst="rect">
            <a:avLst/>
          </a:prstGeom>
          <a:noFill/>
        </p:spPr>
        <p:txBody>
          <a:bodyPr wrap="square" rtlCol="0">
            <a:spAutoFit/>
          </a:bodyPr>
          <a:lstStyle/>
          <a:p>
            <a:r>
              <a:rPr lang="de-DE" sz="2400" dirty="0"/>
              <a:t>Nachreichen OGS Anmeldung	30.06.26</a:t>
            </a:r>
          </a:p>
          <a:p>
            <a:endParaRPr lang="de-DE" sz="2400" dirty="0"/>
          </a:p>
          <a:p>
            <a:r>
              <a:rPr lang="de-DE" sz="2400" dirty="0"/>
              <a:t>Abgabefrist Büchergeld			30.06.26</a:t>
            </a:r>
          </a:p>
          <a:p>
            <a:endParaRPr lang="de-DE" sz="2400" dirty="0"/>
          </a:p>
          <a:p>
            <a:r>
              <a:rPr lang="de-DE" sz="2400" dirty="0"/>
              <a:t>Erster Elternabend: 				07.09.26</a:t>
            </a:r>
          </a:p>
          <a:p>
            <a:endParaRPr lang="de-DE" sz="2400" dirty="0"/>
          </a:p>
          <a:p>
            <a:r>
              <a:rPr lang="de-DE" sz="2400" dirty="0"/>
              <a:t>Start Stundenplan				14.09.26</a:t>
            </a:r>
          </a:p>
          <a:p>
            <a:endParaRPr lang="de-DE" dirty="0"/>
          </a:p>
          <a:p>
            <a:endParaRPr lang="de-DE" dirty="0"/>
          </a:p>
        </p:txBody>
      </p:sp>
      <p:pic>
        <p:nvPicPr>
          <p:cNvPr id="3" name="Grafik 2"/>
          <p:cNvPicPr>
            <a:picLocks noChangeAspect="1"/>
          </p:cNvPicPr>
          <p:nvPr/>
        </p:nvPicPr>
        <p:blipFill>
          <a:blip r:embed="rId3"/>
          <a:stretch>
            <a:fillRect/>
          </a:stretch>
        </p:blipFill>
        <p:spPr>
          <a:xfrm>
            <a:off x="554702" y="1812346"/>
            <a:ext cx="4408218" cy="3654737"/>
          </a:xfrm>
          <a:prstGeom prst="rect">
            <a:avLst/>
          </a:prstGeom>
        </p:spPr>
      </p:pic>
    </p:spTree>
    <p:extLst>
      <p:ext uri="{BB962C8B-B14F-4D97-AF65-F5344CB8AC3E}">
        <p14:creationId xmlns:p14="http://schemas.microsoft.com/office/powerpoint/2010/main" val="428801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43075197-A496-4316-827D-E9026B1D25FC}"/>
              </a:ext>
            </a:extLst>
          </p:cNvPr>
          <p:cNvSpPr/>
          <p:nvPr/>
        </p:nvSpPr>
        <p:spPr>
          <a:xfrm>
            <a:off x="562709" y="2967334"/>
            <a:ext cx="11113476" cy="2431435"/>
          </a:xfrm>
          <a:prstGeom prst="rect">
            <a:avLst/>
          </a:prstGeom>
        </p:spPr>
        <p:txBody>
          <a:bodyPr wrap="square">
            <a:spAutoFit/>
          </a:bodyPr>
          <a:lstStyle/>
          <a:p>
            <a:pPr marL="571500" indent="-571500">
              <a:buFont typeface="Wingdings" panose="05000000000000000000" pitchFamily="2" charset="2"/>
              <a:buChar char="ü"/>
            </a:pPr>
            <a:r>
              <a:rPr lang="de-DE" sz="3600" dirty="0">
                <a:solidFill>
                  <a:srgbClr val="0070C0"/>
                </a:solidFill>
              </a:rPr>
              <a:t>Info – Material     								bitte mitnehmen</a:t>
            </a:r>
          </a:p>
          <a:p>
            <a:pPr marL="571500" indent="-571500">
              <a:buFont typeface="Wingdings" panose="05000000000000000000" pitchFamily="2" charset="2"/>
              <a:buChar char="ü"/>
            </a:pPr>
            <a:r>
              <a:rPr lang="de-DE" sz="3600" dirty="0">
                <a:solidFill>
                  <a:srgbClr val="0070C0"/>
                </a:solidFill>
              </a:rPr>
              <a:t>Anwesenheitsliste								bitte eintragen</a:t>
            </a:r>
          </a:p>
          <a:p>
            <a:pPr marL="571500" indent="-571500">
              <a:buFont typeface="Wingdings" panose="05000000000000000000" pitchFamily="2" charset="2"/>
              <a:buChar char="ü"/>
            </a:pPr>
            <a:r>
              <a:rPr lang="de-DE" sz="3600" dirty="0">
                <a:solidFill>
                  <a:srgbClr val="0070C0"/>
                </a:solidFill>
              </a:rPr>
              <a:t>Schulbuchgeld									bitte bezahlen</a:t>
            </a:r>
          </a:p>
          <a:p>
            <a:pPr marL="571500" indent="-571500">
              <a:buFont typeface="Wingdings" panose="05000000000000000000" pitchFamily="2" charset="2"/>
              <a:buChar char="ü"/>
            </a:pPr>
            <a:r>
              <a:rPr lang="de-DE" sz="3600" dirty="0">
                <a:solidFill>
                  <a:srgbClr val="0070C0"/>
                </a:solidFill>
              </a:rPr>
              <a:t>OGS und Betreuungs-Verträge	</a:t>
            </a:r>
            <a:r>
              <a:rPr lang="de-DE" sz="4400" dirty="0">
                <a:solidFill>
                  <a:srgbClr val="0070C0"/>
                </a:solidFill>
              </a:rPr>
              <a:t>		</a:t>
            </a:r>
            <a:r>
              <a:rPr lang="de-DE" sz="3600" dirty="0">
                <a:solidFill>
                  <a:srgbClr val="0070C0"/>
                </a:solidFill>
              </a:rPr>
              <a:t>bitte abgeben</a:t>
            </a:r>
            <a:endParaRPr lang="de-DE" sz="1600" dirty="0">
              <a:solidFill>
                <a:srgbClr val="0070C0"/>
              </a:solidFill>
            </a:endParaRPr>
          </a:p>
        </p:txBody>
      </p:sp>
      <p:sp>
        <p:nvSpPr>
          <p:cNvPr id="8" name="Textfeld 7">
            <a:extLst>
              <a:ext uri="{FF2B5EF4-FFF2-40B4-BE49-F238E27FC236}">
                <a16:creationId xmlns:a16="http://schemas.microsoft.com/office/drawing/2014/main" id="{BB3214F4-86B5-458F-85FE-40B3DDC18B61}"/>
              </a:ext>
            </a:extLst>
          </p:cNvPr>
          <p:cNvSpPr txBox="1"/>
          <p:nvPr/>
        </p:nvSpPr>
        <p:spPr>
          <a:xfrm>
            <a:off x="1148860" y="703384"/>
            <a:ext cx="6951785" cy="1107996"/>
          </a:xfrm>
          <a:prstGeom prst="rect">
            <a:avLst/>
          </a:prstGeom>
          <a:noFill/>
        </p:spPr>
        <p:txBody>
          <a:bodyPr wrap="square" rtlCol="0">
            <a:spAutoFit/>
          </a:bodyPr>
          <a:lstStyle/>
          <a:p>
            <a:r>
              <a:rPr lang="de-DE" sz="6600" b="1" dirty="0">
                <a:solidFill>
                  <a:schemeClr val="accent1"/>
                </a:solidFill>
              </a:rPr>
              <a:t>Bevor Sie gehen</a:t>
            </a:r>
          </a:p>
        </p:txBody>
      </p:sp>
      <p:pic>
        <p:nvPicPr>
          <p:cNvPr id="2" name="Grafik 1"/>
          <p:cNvPicPr>
            <a:picLocks noChangeAspect="1"/>
          </p:cNvPicPr>
          <p:nvPr/>
        </p:nvPicPr>
        <p:blipFill>
          <a:blip r:embed="rId2"/>
          <a:stretch>
            <a:fillRect/>
          </a:stretch>
        </p:blipFill>
        <p:spPr>
          <a:xfrm>
            <a:off x="7911655" y="553438"/>
            <a:ext cx="2908745" cy="2413896"/>
          </a:xfrm>
          <a:prstGeom prst="rect">
            <a:avLst/>
          </a:prstGeom>
        </p:spPr>
      </p:pic>
    </p:spTree>
    <p:extLst>
      <p:ext uri="{BB962C8B-B14F-4D97-AF65-F5344CB8AC3E}">
        <p14:creationId xmlns:p14="http://schemas.microsoft.com/office/powerpoint/2010/main" val="2393504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BE20B46-D087-4508-B7C2-777CD562AEB7}"/>
              </a:ext>
            </a:extLst>
          </p:cNvPr>
          <p:cNvSpPr/>
          <p:nvPr/>
        </p:nvSpPr>
        <p:spPr>
          <a:xfrm>
            <a:off x="4839714" y="1756608"/>
            <a:ext cx="6315959" cy="3139321"/>
          </a:xfrm>
          <a:prstGeom prst="rect">
            <a:avLst/>
          </a:prstGeom>
        </p:spPr>
        <p:txBody>
          <a:bodyPr wrap="square">
            <a:spAutoFit/>
          </a:bodyPr>
          <a:lstStyle/>
          <a:p>
            <a:pPr algn="ctr"/>
            <a:br>
              <a:rPr lang="de-DE" dirty="0">
                <a:solidFill>
                  <a:srgbClr val="0070C0"/>
                </a:solidFill>
              </a:rPr>
            </a:br>
            <a:r>
              <a:rPr lang="de-DE" sz="3600" dirty="0">
                <a:solidFill>
                  <a:srgbClr val="0070C0"/>
                </a:solidFill>
              </a:rPr>
              <a:t>Schön, dass Sie heute Abend gekommen sind </a:t>
            </a:r>
            <a:br>
              <a:rPr lang="de-DE" sz="3600" dirty="0">
                <a:solidFill>
                  <a:srgbClr val="0070C0"/>
                </a:solidFill>
              </a:rPr>
            </a:br>
            <a:r>
              <a:rPr lang="de-DE" sz="3600" dirty="0">
                <a:solidFill>
                  <a:srgbClr val="0070C0"/>
                </a:solidFill>
              </a:rPr>
              <a:t>und </a:t>
            </a:r>
            <a:br>
              <a:rPr lang="de-DE" sz="3600" dirty="0">
                <a:solidFill>
                  <a:srgbClr val="0070C0"/>
                </a:solidFill>
              </a:rPr>
            </a:br>
            <a:r>
              <a:rPr lang="de-DE" sz="3600" dirty="0">
                <a:solidFill>
                  <a:srgbClr val="0070C0"/>
                </a:solidFill>
              </a:rPr>
              <a:t>sich für die Belange Ihres Kindes  Zeit genommen haben!!</a:t>
            </a:r>
            <a:endParaRPr lang="de-DE" dirty="0"/>
          </a:p>
        </p:txBody>
      </p:sp>
      <p:pic>
        <p:nvPicPr>
          <p:cNvPr id="6" name="Picture 2" descr="Vielen Dank für Ihre Aufmerksamkeit">
            <a:extLst>
              <a:ext uri="{FF2B5EF4-FFF2-40B4-BE49-F238E27FC236}">
                <a16:creationId xmlns:a16="http://schemas.microsoft.com/office/drawing/2014/main" id="{FE540BC2-6F2A-4A67-ADE0-3D1A0F354EC4}"/>
              </a:ext>
            </a:extLst>
          </p:cNvPr>
          <p:cNvPicPr>
            <a:picLocks noChangeAspect="1" noChangeArrowheads="1"/>
          </p:cNvPicPr>
          <p:nvPr/>
        </p:nvPicPr>
        <p:blipFill>
          <a:blip r:embed="rId2" cstate="print"/>
          <a:srcRect/>
          <a:stretch>
            <a:fillRect/>
          </a:stretch>
        </p:blipFill>
        <p:spPr bwMode="auto">
          <a:xfrm rot="21215602">
            <a:off x="1207218" y="1694115"/>
            <a:ext cx="3597034" cy="3264309"/>
          </a:xfrm>
          <a:prstGeom prst="rect">
            <a:avLst/>
          </a:prstGeom>
          <a:noFill/>
        </p:spPr>
      </p:pic>
    </p:spTree>
    <p:extLst>
      <p:ext uri="{BB962C8B-B14F-4D97-AF65-F5344CB8AC3E}">
        <p14:creationId xmlns:p14="http://schemas.microsoft.com/office/powerpoint/2010/main" val="144562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37118" y="702054"/>
            <a:ext cx="5064450" cy="894641"/>
          </a:xfrm>
        </p:spPr>
        <p:txBody>
          <a:bodyPr>
            <a:normAutofit fontScale="90000"/>
          </a:bodyPr>
          <a:lstStyle/>
          <a:p>
            <a:pPr algn="ctr"/>
            <a:r>
              <a:rPr lang="de-DE" b="1" dirty="0"/>
              <a:t>Die Barbaraschule stellt sich vor</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891098" y="4649053"/>
            <a:ext cx="4910470" cy="1600200"/>
          </a:xfrm>
        </p:spPr>
        <p:txBody>
          <a:bodyPr>
            <a:normAutofit fontScale="92500"/>
          </a:bodyPr>
          <a:lstStyle/>
          <a:p>
            <a:r>
              <a:rPr lang="de-DE" sz="2800" b="1" dirty="0"/>
              <a:t>Das Team der Schulleitung</a:t>
            </a:r>
          </a:p>
          <a:p>
            <a:r>
              <a:rPr lang="de-DE" sz="2600" dirty="0"/>
              <a:t>Tel:		02401 51086</a:t>
            </a:r>
          </a:p>
          <a:p>
            <a:r>
              <a:rPr lang="de-DE" sz="2600" dirty="0"/>
              <a:t>E-Mail: 	</a:t>
            </a:r>
            <a:r>
              <a:rPr lang="de-DE" sz="2200" dirty="0"/>
              <a:t>barbaraschule@t-online.de</a:t>
            </a:r>
            <a:endParaRPr lang="de-DE" sz="2600" dirty="0"/>
          </a:p>
          <a:p>
            <a:endParaRPr lang="de-DE" dirty="0"/>
          </a:p>
        </p:txBody>
      </p:sp>
      <p:pic>
        <p:nvPicPr>
          <p:cNvPr id="7" name="Grafik 6">
            <a:extLst>
              <a:ext uri="{FF2B5EF4-FFF2-40B4-BE49-F238E27FC236}">
                <a16:creationId xmlns:a16="http://schemas.microsoft.com/office/drawing/2014/main" id="{09A2EE9E-9642-4D6E-A106-BFCCCE651B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1626" y="1579853"/>
            <a:ext cx="2769833" cy="2958946"/>
          </a:xfrm>
          <a:prstGeom prst="rect">
            <a:avLst/>
          </a:prstGeom>
        </p:spPr>
      </p:pic>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3"/>
          <a:stretch>
            <a:fillRect/>
          </a:stretch>
        </p:blipFill>
        <p:spPr>
          <a:xfrm>
            <a:off x="5994207" y="745462"/>
            <a:ext cx="5160264" cy="5548328"/>
          </a:xfrm>
          <a:prstGeom prst="rect">
            <a:avLst/>
          </a:prstGeom>
        </p:spPr>
      </p:pic>
      <p:pic>
        <p:nvPicPr>
          <p:cNvPr id="10" name="Picture 2">
            <a:extLst>
              <a:ext uri="{FF2B5EF4-FFF2-40B4-BE49-F238E27FC236}">
                <a16:creationId xmlns:a16="http://schemas.microsoft.com/office/drawing/2014/main" id="{99B2997B-210B-4A2B-B612-F3155894B6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71049" y="771060"/>
            <a:ext cx="3883422" cy="4496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a:extLst>
              <a:ext uri="{FF2B5EF4-FFF2-40B4-BE49-F238E27FC236}">
                <a16:creationId xmlns:a16="http://schemas.microsoft.com/office/drawing/2014/main" id="{77F2BDA8-323C-4B30-8BAC-C745B312041F}"/>
              </a:ext>
            </a:extLst>
          </p:cNvPr>
          <p:cNvSpPr txBox="1"/>
          <p:nvPr/>
        </p:nvSpPr>
        <p:spPr>
          <a:xfrm>
            <a:off x="9640937" y="5380613"/>
            <a:ext cx="1513534" cy="400110"/>
          </a:xfrm>
          <a:prstGeom prst="rect">
            <a:avLst/>
          </a:prstGeom>
          <a:noFill/>
        </p:spPr>
        <p:txBody>
          <a:bodyPr wrap="square" rtlCol="0">
            <a:spAutoFit/>
          </a:bodyPr>
          <a:lstStyle/>
          <a:p>
            <a:r>
              <a:rPr lang="de-DE" sz="2000" dirty="0"/>
              <a:t>Schulleiterin</a:t>
            </a:r>
          </a:p>
        </p:txBody>
      </p:sp>
    </p:spTree>
    <p:extLst>
      <p:ext uri="{BB962C8B-B14F-4D97-AF65-F5344CB8AC3E}">
        <p14:creationId xmlns:p14="http://schemas.microsoft.com/office/powerpoint/2010/main" val="407373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37118" y="702054"/>
            <a:ext cx="5064450" cy="894641"/>
          </a:xfrm>
        </p:spPr>
        <p:txBody>
          <a:bodyPr>
            <a:normAutofit fontScale="90000"/>
          </a:bodyPr>
          <a:lstStyle/>
          <a:p>
            <a:pPr algn="ctr"/>
            <a:r>
              <a:rPr lang="de-DE" b="1" dirty="0"/>
              <a:t>Die Barbaraschule stellt sich vor</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823273" y="4255408"/>
            <a:ext cx="5204902" cy="2114550"/>
          </a:xfrm>
        </p:spPr>
        <p:txBody>
          <a:bodyPr>
            <a:normAutofit fontScale="77500" lnSpcReduction="20000"/>
          </a:bodyPr>
          <a:lstStyle/>
          <a:p>
            <a:r>
              <a:rPr lang="de-DE" sz="2800" b="1" dirty="0"/>
              <a:t>Das Team der Verwaltung</a:t>
            </a:r>
          </a:p>
          <a:p>
            <a:r>
              <a:rPr lang="de-DE" sz="2600" dirty="0"/>
              <a:t>Tel Sekretariat:	  02401 51086</a:t>
            </a:r>
          </a:p>
          <a:p>
            <a:r>
              <a:rPr lang="de-DE" sz="2800" dirty="0"/>
              <a:t>Bürozeiten: 	  Mo, Di, Do 8.00 -12.00 Uhr</a:t>
            </a:r>
          </a:p>
          <a:p>
            <a:r>
              <a:rPr lang="de-DE" sz="2600" dirty="0"/>
              <a:t>Tel Hausmeister:	  0151-17484236</a:t>
            </a:r>
          </a:p>
          <a:p>
            <a:r>
              <a:rPr lang="de-DE" sz="2400" dirty="0"/>
              <a:t>Bürozeiten: 	  täglich      7.30 -13.00 Uhr  </a:t>
            </a:r>
            <a:br>
              <a:rPr lang="de-DE" sz="2400" dirty="0"/>
            </a:br>
            <a:r>
              <a:rPr lang="de-DE" sz="2400" dirty="0"/>
              <a:t>			14.00 -16.00 Uhr</a:t>
            </a:r>
          </a:p>
          <a:p>
            <a:endParaRPr lang="de-DE" sz="2600" dirty="0"/>
          </a:p>
          <a:p>
            <a:endParaRPr lang="de-DE" dirty="0"/>
          </a:p>
        </p:txBody>
      </p:sp>
      <p:pic>
        <p:nvPicPr>
          <p:cNvPr id="7" name="Grafik 6">
            <a:extLst>
              <a:ext uri="{FF2B5EF4-FFF2-40B4-BE49-F238E27FC236}">
                <a16:creationId xmlns:a16="http://schemas.microsoft.com/office/drawing/2014/main" id="{09A2EE9E-9642-4D6E-A106-BFCCCE651B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96877" y="1530021"/>
            <a:ext cx="2403673" cy="2567786"/>
          </a:xfrm>
          <a:prstGeom prst="rect">
            <a:avLst/>
          </a:prstGeom>
        </p:spPr>
      </p:pic>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3"/>
          <a:stretch>
            <a:fillRect/>
          </a:stretch>
        </p:blipFill>
        <p:spPr>
          <a:xfrm>
            <a:off x="6096000" y="700925"/>
            <a:ext cx="5160264" cy="5548328"/>
          </a:xfrm>
          <a:prstGeom prst="rect">
            <a:avLst/>
          </a:prstGeom>
        </p:spPr>
      </p:pic>
      <p:pic>
        <p:nvPicPr>
          <p:cNvPr id="12" name="Picture 4">
            <a:extLst>
              <a:ext uri="{FF2B5EF4-FFF2-40B4-BE49-F238E27FC236}">
                <a16:creationId xmlns:a16="http://schemas.microsoft.com/office/drawing/2014/main" id="{8885EEA6-18F9-472E-9F17-5454793AB96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2248" y="700925"/>
            <a:ext cx="2578858" cy="3837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feld 15">
            <a:extLst>
              <a:ext uri="{FF2B5EF4-FFF2-40B4-BE49-F238E27FC236}">
                <a16:creationId xmlns:a16="http://schemas.microsoft.com/office/drawing/2014/main" id="{F5BF967B-068B-482A-BC5A-71FA5C35CAAE}"/>
              </a:ext>
            </a:extLst>
          </p:cNvPr>
          <p:cNvSpPr txBox="1"/>
          <p:nvPr/>
        </p:nvSpPr>
        <p:spPr>
          <a:xfrm>
            <a:off x="6231651" y="4799902"/>
            <a:ext cx="2598840" cy="830997"/>
          </a:xfrm>
          <a:prstGeom prst="rect">
            <a:avLst/>
          </a:prstGeom>
          <a:noFill/>
        </p:spPr>
        <p:txBody>
          <a:bodyPr wrap="square" rtlCol="0">
            <a:spAutoFit/>
          </a:bodyPr>
          <a:lstStyle/>
          <a:p>
            <a:r>
              <a:rPr lang="de-DE" sz="2400" dirty="0"/>
              <a:t>Sekretärin</a:t>
            </a:r>
          </a:p>
          <a:p>
            <a:r>
              <a:rPr lang="de-DE" sz="2400" dirty="0"/>
              <a:t>Frau </a:t>
            </a:r>
            <a:r>
              <a:rPr lang="de-DE" sz="2400" dirty="0" err="1"/>
              <a:t>Körlings</a:t>
            </a:r>
            <a:endParaRPr lang="de-DE" dirty="0"/>
          </a:p>
        </p:txBody>
      </p:sp>
      <p:sp>
        <p:nvSpPr>
          <p:cNvPr id="17" name="Textfeld 16">
            <a:extLst>
              <a:ext uri="{FF2B5EF4-FFF2-40B4-BE49-F238E27FC236}">
                <a16:creationId xmlns:a16="http://schemas.microsoft.com/office/drawing/2014/main" id="{DDE26888-A1A0-49F0-8AD0-1354AE15F8DA}"/>
              </a:ext>
            </a:extLst>
          </p:cNvPr>
          <p:cNvSpPr txBox="1"/>
          <p:nvPr/>
        </p:nvSpPr>
        <p:spPr>
          <a:xfrm>
            <a:off x="9876361" y="913018"/>
            <a:ext cx="1903445" cy="830997"/>
          </a:xfrm>
          <a:prstGeom prst="rect">
            <a:avLst/>
          </a:prstGeom>
          <a:noFill/>
        </p:spPr>
        <p:txBody>
          <a:bodyPr wrap="square" rtlCol="0">
            <a:spAutoFit/>
          </a:bodyPr>
          <a:lstStyle/>
          <a:p>
            <a:r>
              <a:rPr lang="de-DE" sz="2400" dirty="0"/>
              <a:t>Hausmeister</a:t>
            </a:r>
          </a:p>
          <a:p>
            <a:r>
              <a:rPr lang="de-DE" sz="2400" dirty="0"/>
              <a:t>Herr Schulte</a:t>
            </a:r>
            <a:endParaRPr lang="de-DE" dirty="0"/>
          </a:p>
        </p:txBody>
      </p:sp>
      <p:pic>
        <p:nvPicPr>
          <p:cNvPr id="2" name="Grafik 1"/>
          <p:cNvPicPr>
            <a:picLocks noChangeAspect="1"/>
          </p:cNvPicPr>
          <p:nvPr/>
        </p:nvPicPr>
        <p:blipFill>
          <a:blip r:embed="rId5"/>
          <a:stretch>
            <a:fillRect/>
          </a:stretch>
        </p:blipFill>
        <p:spPr>
          <a:xfrm>
            <a:off x="8966142" y="2377441"/>
            <a:ext cx="2816950" cy="3755934"/>
          </a:xfrm>
          <a:prstGeom prst="rect">
            <a:avLst/>
          </a:prstGeom>
        </p:spPr>
      </p:pic>
    </p:spTree>
    <p:extLst>
      <p:ext uri="{BB962C8B-B14F-4D97-AF65-F5344CB8AC3E}">
        <p14:creationId xmlns:p14="http://schemas.microsoft.com/office/powerpoint/2010/main" val="32205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37118" y="702054"/>
            <a:ext cx="5064450" cy="894641"/>
          </a:xfrm>
        </p:spPr>
        <p:txBody>
          <a:bodyPr>
            <a:normAutofit fontScale="90000"/>
          </a:bodyPr>
          <a:lstStyle/>
          <a:p>
            <a:pPr algn="ctr"/>
            <a:r>
              <a:rPr lang="de-DE" b="1" dirty="0"/>
              <a:t>Die Barbaraschule stellt sich vor</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891098" y="4649053"/>
            <a:ext cx="4910470" cy="1600200"/>
          </a:xfrm>
        </p:spPr>
        <p:txBody>
          <a:bodyPr>
            <a:normAutofit fontScale="92500"/>
          </a:bodyPr>
          <a:lstStyle/>
          <a:p>
            <a:r>
              <a:rPr lang="de-DE" sz="2800" b="1" dirty="0"/>
              <a:t>OGS und Betreuung</a:t>
            </a:r>
          </a:p>
          <a:p>
            <a:r>
              <a:rPr lang="de-DE" sz="2600" dirty="0"/>
              <a:t>Tel:	02401 602547</a:t>
            </a:r>
          </a:p>
          <a:p>
            <a:r>
              <a:rPr lang="de-DE" sz="2200" dirty="0"/>
              <a:t>E-Mail:</a:t>
            </a:r>
            <a:r>
              <a:rPr lang="de-DE" sz="2600" dirty="0"/>
              <a:t> 	</a:t>
            </a:r>
            <a:r>
              <a:rPr lang="de-DE" sz="2200" dirty="0"/>
              <a:t>a.pluemper@barbaraschule365.de</a:t>
            </a:r>
            <a:endParaRPr lang="de-DE" sz="2600" dirty="0"/>
          </a:p>
          <a:p>
            <a:endParaRPr lang="de-DE" dirty="0"/>
          </a:p>
        </p:txBody>
      </p:sp>
      <p:pic>
        <p:nvPicPr>
          <p:cNvPr id="7" name="Grafik 6">
            <a:extLst>
              <a:ext uri="{FF2B5EF4-FFF2-40B4-BE49-F238E27FC236}">
                <a16:creationId xmlns:a16="http://schemas.microsoft.com/office/drawing/2014/main" id="{09A2EE9E-9642-4D6E-A106-BFCCCE651B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1626" y="1579853"/>
            <a:ext cx="2769833" cy="2958946"/>
          </a:xfrm>
          <a:prstGeom prst="rect">
            <a:avLst/>
          </a:prstGeom>
        </p:spPr>
      </p:pic>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3"/>
          <a:stretch>
            <a:fillRect/>
          </a:stretch>
        </p:blipFill>
        <p:spPr>
          <a:xfrm>
            <a:off x="6108552" y="654494"/>
            <a:ext cx="5160264" cy="5548328"/>
          </a:xfrm>
          <a:prstGeom prst="rect">
            <a:avLst/>
          </a:prstGeom>
        </p:spPr>
      </p:pic>
      <p:sp>
        <p:nvSpPr>
          <p:cNvPr id="14" name="Textfeld 13">
            <a:extLst>
              <a:ext uri="{FF2B5EF4-FFF2-40B4-BE49-F238E27FC236}">
                <a16:creationId xmlns:a16="http://schemas.microsoft.com/office/drawing/2014/main" id="{77F2BDA8-323C-4B30-8BAC-C745B312041F}"/>
              </a:ext>
            </a:extLst>
          </p:cNvPr>
          <p:cNvSpPr txBox="1"/>
          <p:nvPr/>
        </p:nvSpPr>
        <p:spPr>
          <a:xfrm>
            <a:off x="7078884" y="885587"/>
            <a:ext cx="1368994" cy="369332"/>
          </a:xfrm>
          <a:prstGeom prst="rect">
            <a:avLst/>
          </a:prstGeom>
          <a:noFill/>
        </p:spPr>
        <p:txBody>
          <a:bodyPr wrap="square" rtlCol="0">
            <a:spAutoFit/>
          </a:bodyPr>
          <a:lstStyle/>
          <a:p>
            <a:r>
              <a:rPr lang="de-DE" dirty="0">
                <a:solidFill>
                  <a:schemeClr val="bg1"/>
                </a:solidFill>
              </a:rPr>
              <a:t>Schulleiterin</a:t>
            </a:r>
          </a:p>
        </p:txBody>
      </p:sp>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pic>
        <p:nvPicPr>
          <p:cNvPr id="18" name="Picture 2">
            <a:extLst>
              <a:ext uri="{FF2B5EF4-FFF2-40B4-BE49-F238E27FC236}">
                <a16:creationId xmlns:a16="http://schemas.microsoft.com/office/drawing/2014/main" id="{99F8B84F-20B5-4543-AA2D-471018067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215" y="512278"/>
            <a:ext cx="2392418" cy="318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a:extLst>
              <a:ext uri="{FF2B5EF4-FFF2-40B4-BE49-F238E27FC236}">
                <a16:creationId xmlns:a16="http://schemas.microsoft.com/office/drawing/2014/main" id="{72F7B2E2-FE49-45AE-8923-BD8277B5A4FB}"/>
              </a:ext>
            </a:extLst>
          </p:cNvPr>
          <p:cNvSpPr txBox="1"/>
          <p:nvPr/>
        </p:nvSpPr>
        <p:spPr>
          <a:xfrm>
            <a:off x="9209096" y="495211"/>
            <a:ext cx="2248678" cy="954107"/>
          </a:xfrm>
          <a:prstGeom prst="rect">
            <a:avLst/>
          </a:prstGeom>
          <a:noFill/>
        </p:spPr>
        <p:txBody>
          <a:bodyPr wrap="square" rtlCol="0">
            <a:spAutoFit/>
          </a:bodyPr>
          <a:lstStyle/>
          <a:p>
            <a:r>
              <a:rPr lang="de-DE" sz="2800" dirty="0"/>
              <a:t>OGS Leiterin</a:t>
            </a:r>
          </a:p>
          <a:p>
            <a:r>
              <a:rPr lang="de-DE" sz="2800" dirty="0"/>
              <a:t>Frau </a:t>
            </a:r>
            <a:r>
              <a:rPr lang="de-DE" sz="2800" dirty="0" err="1"/>
              <a:t>Plümper</a:t>
            </a:r>
            <a:endParaRPr lang="de-DE" sz="2800" dirty="0"/>
          </a:p>
        </p:txBody>
      </p:sp>
      <p:pic>
        <p:nvPicPr>
          <p:cNvPr id="19" name="Picture 2">
            <a:extLst>
              <a:ext uri="{FF2B5EF4-FFF2-40B4-BE49-F238E27FC236}">
                <a16:creationId xmlns:a16="http://schemas.microsoft.com/office/drawing/2014/main" id="{AB119A9E-9F67-42C7-9EC3-6ABF97633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7320" y="3840941"/>
            <a:ext cx="4703297" cy="252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39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37118" y="702054"/>
            <a:ext cx="5064450" cy="894641"/>
          </a:xfrm>
        </p:spPr>
        <p:txBody>
          <a:bodyPr>
            <a:normAutofit fontScale="90000"/>
          </a:bodyPr>
          <a:lstStyle/>
          <a:p>
            <a:pPr algn="ctr"/>
            <a:r>
              <a:rPr lang="de-DE" b="1" dirty="0"/>
              <a:t>Die Barbaraschule stellt sich vor</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837583" y="4649053"/>
            <a:ext cx="4910470" cy="1600200"/>
          </a:xfrm>
        </p:spPr>
        <p:txBody>
          <a:bodyPr>
            <a:normAutofit fontScale="92500" lnSpcReduction="20000"/>
          </a:bodyPr>
          <a:lstStyle/>
          <a:p>
            <a:r>
              <a:rPr lang="de-DE" sz="2800" b="1" dirty="0"/>
              <a:t>Sozialpädagogische Fachkraft für die Schuleingangsphase</a:t>
            </a:r>
          </a:p>
          <a:p>
            <a:r>
              <a:rPr lang="de-DE" sz="2800" b="1" dirty="0"/>
              <a:t>Frau Linder</a:t>
            </a:r>
          </a:p>
          <a:p>
            <a:r>
              <a:rPr lang="de-DE" sz="2200" dirty="0"/>
              <a:t>E-Mail:</a:t>
            </a:r>
            <a:r>
              <a:rPr lang="de-DE" sz="2600" dirty="0"/>
              <a:t> 	</a:t>
            </a:r>
            <a:r>
              <a:rPr lang="de-DE" sz="2200" dirty="0"/>
              <a:t>n.linder@barbaraschule365.de</a:t>
            </a:r>
            <a:endParaRPr lang="de-DE" sz="2600" dirty="0"/>
          </a:p>
          <a:p>
            <a:endParaRPr lang="de-DE" dirty="0"/>
          </a:p>
        </p:txBody>
      </p:sp>
      <p:pic>
        <p:nvPicPr>
          <p:cNvPr id="7" name="Grafik 6">
            <a:extLst>
              <a:ext uri="{FF2B5EF4-FFF2-40B4-BE49-F238E27FC236}">
                <a16:creationId xmlns:a16="http://schemas.microsoft.com/office/drawing/2014/main" id="{09A2EE9E-9642-4D6E-A106-BFCCCE651B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7902" y="1513413"/>
            <a:ext cx="2769833" cy="2958946"/>
          </a:xfrm>
          <a:prstGeom prst="rect">
            <a:avLst/>
          </a:prstGeom>
        </p:spPr>
      </p:pic>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3"/>
          <a:stretch>
            <a:fillRect/>
          </a:stretch>
        </p:blipFill>
        <p:spPr>
          <a:xfrm>
            <a:off x="6155541" y="650643"/>
            <a:ext cx="5160264" cy="5548328"/>
          </a:xfrm>
          <a:prstGeom prst="rect">
            <a:avLst/>
          </a:prstGeom>
        </p:spPr>
      </p:pic>
      <p:sp>
        <p:nvSpPr>
          <p:cNvPr id="14" name="Textfeld 13">
            <a:extLst>
              <a:ext uri="{FF2B5EF4-FFF2-40B4-BE49-F238E27FC236}">
                <a16:creationId xmlns:a16="http://schemas.microsoft.com/office/drawing/2014/main" id="{77F2BDA8-323C-4B30-8BAC-C745B312041F}"/>
              </a:ext>
            </a:extLst>
          </p:cNvPr>
          <p:cNvSpPr txBox="1"/>
          <p:nvPr/>
        </p:nvSpPr>
        <p:spPr>
          <a:xfrm>
            <a:off x="7078884" y="885587"/>
            <a:ext cx="1368994" cy="369332"/>
          </a:xfrm>
          <a:prstGeom prst="rect">
            <a:avLst/>
          </a:prstGeom>
          <a:noFill/>
        </p:spPr>
        <p:txBody>
          <a:bodyPr wrap="square" rtlCol="0">
            <a:spAutoFit/>
          </a:bodyPr>
          <a:lstStyle/>
          <a:p>
            <a:r>
              <a:rPr lang="de-DE" dirty="0">
                <a:solidFill>
                  <a:schemeClr val="bg1"/>
                </a:solidFill>
              </a:rPr>
              <a:t>Schulleiterin</a:t>
            </a:r>
          </a:p>
        </p:txBody>
      </p:sp>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2" name="Textfeld 1">
            <a:extLst>
              <a:ext uri="{FF2B5EF4-FFF2-40B4-BE49-F238E27FC236}">
                <a16:creationId xmlns:a16="http://schemas.microsoft.com/office/drawing/2014/main" id="{72F7B2E2-FE49-45AE-8923-BD8277B5A4FB}"/>
              </a:ext>
            </a:extLst>
          </p:cNvPr>
          <p:cNvSpPr txBox="1"/>
          <p:nvPr/>
        </p:nvSpPr>
        <p:spPr>
          <a:xfrm>
            <a:off x="4796773" y="6141792"/>
            <a:ext cx="2248678" cy="523220"/>
          </a:xfrm>
          <a:prstGeom prst="rect">
            <a:avLst/>
          </a:prstGeom>
          <a:noFill/>
        </p:spPr>
        <p:txBody>
          <a:bodyPr wrap="square" rtlCol="0">
            <a:spAutoFit/>
          </a:bodyPr>
          <a:lstStyle/>
          <a:p>
            <a:r>
              <a:rPr lang="de-DE" sz="2800" dirty="0"/>
              <a:t>    </a:t>
            </a:r>
            <a:endParaRPr lang="de-DE" sz="2800" b="1" dirty="0">
              <a:solidFill>
                <a:schemeClr val="accent1"/>
              </a:solidFill>
            </a:endParaRPr>
          </a:p>
        </p:txBody>
      </p:sp>
      <p:pic>
        <p:nvPicPr>
          <p:cNvPr id="3" name="Grafik 2"/>
          <p:cNvPicPr>
            <a:picLocks noChangeAspect="1"/>
          </p:cNvPicPr>
          <p:nvPr/>
        </p:nvPicPr>
        <p:blipFill>
          <a:blip r:embed="rId4"/>
          <a:stretch>
            <a:fillRect/>
          </a:stretch>
        </p:blipFill>
        <p:spPr>
          <a:xfrm>
            <a:off x="7178380" y="498200"/>
            <a:ext cx="3686965" cy="5860915"/>
          </a:xfrm>
          <a:prstGeom prst="rect">
            <a:avLst/>
          </a:prstGeom>
        </p:spPr>
      </p:pic>
    </p:spTree>
    <p:extLst>
      <p:ext uri="{BB962C8B-B14F-4D97-AF65-F5344CB8AC3E}">
        <p14:creationId xmlns:p14="http://schemas.microsoft.com/office/powerpoint/2010/main" val="1101987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37118" y="702054"/>
            <a:ext cx="5064450" cy="894641"/>
          </a:xfrm>
        </p:spPr>
        <p:txBody>
          <a:bodyPr>
            <a:normAutofit fontScale="90000"/>
          </a:bodyPr>
          <a:lstStyle/>
          <a:p>
            <a:pPr algn="ctr"/>
            <a:r>
              <a:rPr lang="de-DE" b="1" dirty="0"/>
              <a:t>Die Barbaraschule stellt sich vor</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891097" y="4649053"/>
            <a:ext cx="6424103" cy="1600200"/>
          </a:xfrm>
        </p:spPr>
        <p:txBody>
          <a:bodyPr>
            <a:normAutofit/>
          </a:bodyPr>
          <a:lstStyle/>
          <a:p>
            <a:r>
              <a:rPr lang="de-DE" sz="2800" b="1" dirty="0"/>
              <a:t>Lehrerin für das gemeinsame Lernen</a:t>
            </a:r>
          </a:p>
          <a:p>
            <a:r>
              <a:rPr lang="de-DE" sz="2200" dirty="0"/>
              <a:t>E-Mail:</a:t>
            </a:r>
            <a:r>
              <a:rPr lang="de-DE" sz="2600" dirty="0"/>
              <a:t> 	j</a:t>
            </a:r>
            <a:r>
              <a:rPr lang="de-DE" sz="2200" dirty="0"/>
              <a:t>.frohreich@barbaraschule365.de</a:t>
            </a:r>
            <a:endParaRPr lang="de-DE" sz="2600" dirty="0"/>
          </a:p>
          <a:p>
            <a:endParaRPr lang="de-DE" dirty="0"/>
          </a:p>
        </p:txBody>
      </p:sp>
      <p:pic>
        <p:nvPicPr>
          <p:cNvPr id="7" name="Grafik 6">
            <a:extLst>
              <a:ext uri="{FF2B5EF4-FFF2-40B4-BE49-F238E27FC236}">
                <a16:creationId xmlns:a16="http://schemas.microsoft.com/office/drawing/2014/main" id="{09A2EE9E-9642-4D6E-A106-BFCCCE651B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1626" y="1579853"/>
            <a:ext cx="2769833" cy="2958946"/>
          </a:xfrm>
          <a:prstGeom prst="rect">
            <a:avLst/>
          </a:prstGeom>
        </p:spPr>
      </p:pic>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3"/>
          <a:stretch>
            <a:fillRect/>
          </a:stretch>
        </p:blipFill>
        <p:spPr>
          <a:xfrm>
            <a:off x="6132047" y="654494"/>
            <a:ext cx="5160264" cy="5548328"/>
          </a:xfrm>
          <a:prstGeom prst="rect">
            <a:avLst/>
          </a:prstGeom>
        </p:spPr>
      </p:pic>
      <p:sp>
        <p:nvSpPr>
          <p:cNvPr id="14" name="Textfeld 13">
            <a:extLst>
              <a:ext uri="{FF2B5EF4-FFF2-40B4-BE49-F238E27FC236}">
                <a16:creationId xmlns:a16="http://schemas.microsoft.com/office/drawing/2014/main" id="{77F2BDA8-323C-4B30-8BAC-C745B312041F}"/>
              </a:ext>
            </a:extLst>
          </p:cNvPr>
          <p:cNvSpPr txBox="1"/>
          <p:nvPr/>
        </p:nvSpPr>
        <p:spPr>
          <a:xfrm>
            <a:off x="7078884" y="885587"/>
            <a:ext cx="1368994" cy="369332"/>
          </a:xfrm>
          <a:prstGeom prst="rect">
            <a:avLst/>
          </a:prstGeom>
          <a:noFill/>
        </p:spPr>
        <p:txBody>
          <a:bodyPr wrap="square" rtlCol="0">
            <a:spAutoFit/>
          </a:bodyPr>
          <a:lstStyle/>
          <a:p>
            <a:r>
              <a:rPr lang="de-DE" dirty="0">
                <a:solidFill>
                  <a:schemeClr val="bg1"/>
                </a:solidFill>
              </a:rPr>
              <a:t>Schulleiterin</a:t>
            </a:r>
          </a:p>
        </p:txBody>
      </p:sp>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2" name="Textfeld 1">
            <a:extLst>
              <a:ext uri="{FF2B5EF4-FFF2-40B4-BE49-F238E27FC236}">
                <a16:creationId xmlns:a16="http://schemas.microsoft.com/office/drawing/2014/main" id="{72F7B2E2-FE49-45AE-8923-BD8277B5A4FB}"/>
              </a:ext>
            </a:extLst>
          </p:cNvPr>
          <p:cNvSpPr txBox="1"/>
          <p:nvPr/>
        </p:nvSpPr>
        <p:spPr>
          <a:xfrm>
            <a:off x="7924800" y="512278"/>
            <a:ext cx="3367511" cy="523220"/>
          </a:xfrm>
          <a:prstGeom prst="rect">
            <a:avLst/>
          </a:prstGeom>
          <a:noFill/>
        </p:spPr>
        <p:txBody>
          <a:bodyPr wrap="square" rtlCol="0">
            <a:spAutoFit/>
          </a:bodyPr>
          <a:lstStyle/>
          <a:p>
            <a:r>
              <a:rPr lang="de-DE" sz="2800" dirty="0"/>
              <a:t>    </a:t>
            </a:r>
            <a:r>
              <a:rPr lang="de-DE" sz="2800" b="1" dirty="0">
                <a:solidFill>
                  <a:schemeClr val="accent1"/>
                </a:solidFill>
              </a:rPr>
              <a:t>Frau Frohreich</a:t>
            </a:r>
          </a:p>
        </p:txBody>
      </p:sp>
      <p:pic>
        <p:nvPicPr>
          <p:cNvPr id="3" name="Grafik 2"/>
          <p:cNvPicPr>
            <a:picLocks noChangeAspect="1"/>
          </p:cNvPicPr>
          <p:nvPr/>
        </p:nvPicPr>
        <p:blipFill>
          <a:blip r:embed="rId4"/>
          <a:stretch>
            <a:fillRect/>
          </a:stretch>
        </p:blipFill>
        <p:spPr>
          <a:xfrm>
            <a:off x="7635410" y="1035498"/>
            <a:ext cx="3518610" cy="5358341"/>
          </a:xfrm>
          <a:prstGeom prst="rect">
            <a:avLst/>
          </a:prstGeom>
        </p:spPr>
      </p:pic>
    </p:spTree>
    <p:extLst>
      <p:ext uri="{BB962C8B-B14F-4D97-AF65-F5344CB8AC3E}">
        <p14:creationId xmlns:p14="http://schemas.microsoft.com/office/powerpoint/2010/main" val="335206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655873"/>
            <a:ext cx="5064450" cy="894641"/>
          </a:xfrm>
        </p:spPr>
        <p:txBody>
          <a:bodyPr>
            <a:noAutofit/>
          </a:bodyPr>
          <a:lstStyle/>
          <a:p>
            <a:pPr algn="ctr"/>
            <a:r>
              <a:rPr lang="de-DE" sz="3200" b="1" dirty="0"/>
              <a:t>Die Barbaraschule stellt sich vor</a:t>
            </a:r>
          </a:p>
        </p:txBody>
      </p:sp>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745717" y="3700604"/>
            <a:ext cx="5081650" cy="2856950"/>
          </a:xfrm>
        </p:spPr>
        <p:txBody>
          <a:bodyPr>
            <a:normAutofit fontScale="77500" lnSpcReduction="20000"/>
          </a:bodyPr>
          <a:lstStyle/>
          <a:p>
            <a:r>
              <a:rPr lang="de-DE" sz="2800" b="1" dirty="0"/>
              <a:t>Schulsozialarbeit</a:t>
            </a:r>
          </a:p>
          <a:p>
            <a:r>
              <a:rPr lang="de-DE" sz="2900" u="sng" dirty="0"/>
              <a:t>Sprechzeiten: </a:t>
            </a:r>
            <a:r>
              <a:rPr lang="de-DE" sz="2900" dirty="0"/>
              <a:t>	Dienstag und Donnerstag</a:t>
            </a:r>
            <a:br>
              <a:rPr lang="de-DE" sz="2900" dirty="0"/>
            </a:br>
            <a:r>
              <a:rPr lang="de-DE" sz="2900" dirty="0"/>
              <a:t>                                 8.00 – 12.30 Uhr          </a:t>
            </a:r>
          </a:p>
          <a:p>
            <a:r>
              <a:rPr lang="de-DE" sz="2900" u="sng" dirty="0"/>
              <a:t>Telefon:</a:t>
            </a:r>
            <a:r>
              <a:rPr lang="de-DE" sz="2900" dirty="0"/>
              <a:t>	 0162/2757282</a:t>
            </a:r>
          </a:p>
          <a:p>
            <a:r>
              <a:rPr lang="de-DE" sz="2900" u="sng" dirty="0"/>
              <a:t>E-Mail:            </a:t>
            </a:r>
          </a:p>
          <a:p>
            <a:r>
              <a:rPr lang="de-DE" sz="2900" dirty="0"/>
              <a:t>helena.straub@staedteregion-aachen.de</a:t>
            </a:r>
          </a:p>
          <a:p>
            <a:r>
              <a:rPr lang="de-DE" sz="2900" dirty="0"/>
              <a:t>h.straub@barbaraschule365.de</a:t>
            </a:r>
          </a:p>
          <a:p>
            <a:endParaRPr lang="de-DE" dirty="0"/>
          </a:p>
          <a:p>
            <a:endParaRPr lang="de-DE" dirty="0"/>
          </a:p>
        </p:txBody>
      </p:sp>
      <p:pic>
        <p:nvPicPr>
          <p:cNvPr id="7" name="Grafik 6">
            <a:extLst>
              <a:ext uri="{FF2B5EF4-FFF2-40B4-BE49-F238E27FC236}">
                <a16:creationId xmlns:a16="http://schemas.microsoft.com/office/drawing/2014/main" id="{09A2EE9E-9642-4D6E-A106-BFCCCE651B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30438" y="1550514"/>
            <a:ext cx="1912208" cy="2042766"/>
          </a:xfrm>
          <a:prstGeom prst="rect">
            <a:avLst/>
          </a:prstGeom>
        </p:spPr>
      </p:pic>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3"/>
          <a:stretch>
            <a:fillRect/>
          </a:stretch>
        </p:blipFill>
        <p:spPr>
          <a:xfrm>
            <a:off x="8617061" y="2904155"/>
            <a:ext cx="5160264" cy="5548328"/>
          </a:xfrm>
          <a:prstGeom prst="rect">
            <a:avLst/>
          </a:prstGeom>
        </p:spPr>
      </p:pic>
      <p:sp>
        <p:nvSpPr>
          <p:cNvPr id="14" name="Textfeld 13">
            <a:extLst>
              <a:ext uri="{FF2B5EF4-FFF2-40B4-BE49-F238E27FC236}">
                <a16:creationId xmlns:a16="http://schemas.microsoft.com/office/drawing/2014/main" id="{77F2BDA8-323C-4B30-8BAC-C745B312041F}"/>
              </a:ext>
            </a:extLst>
          </p:cNvPr>
          <p:cNvSpPr txBox="1"/>
          <p:nvPr/>
        </p:nvSpPr>
        <p:spPr>
          <a:xfrm>
            <a:off x="6361676" y="1164417"/>
            <a:ext cx="5681916" cy="1746632"/>
          </a:xfrm>
          <a:prstGeom prst="rect">
            <a:avLst/>
          </a:prstGeom>
          <a:noFill/>
        </p:spPr>
        <p:txBody>
          <a:bodyPr wrap="square" rtlCol="0">
            <a:spAutoFit/>
          </a:bodyPr>
          <a:lstStyle/>
          <a:p>
            <a:r>
              <a:rPr lang="de-DE" b="1" dirty="0">
                <a:solidFill>
                  <a:srgbClr val="00B050"/>
                </a:solidFill>
              </a:rPr>
              <a:t>Kinder…</a:t>
            </a:r>
          </a:p>
          <a:p>
            <a:endParaRPr lang="de-DE" sz="1200" b="1" dirty="0">
              <a:solidFill>
                <a:srgbClr val="00B050"/>
              </a:solidFill>
            </a:endParaRPr>
          </a:p>
          <a:p>
            <a:r>
              <a:rPr lang="de-DE" dirty="0">
                <a:solidFill>
                  <a:srgbClr val="0070C0"/>
                </a:solidFill>
              </a:rPr>
              <a:t>bei Problemen oder Sorgen</a:t>
            </a:r>
          </a:p>
          <a:p>
            <a:endParaRPr lang="de-DE" sz="1100" dirty="0">
              <a:solidFill>
                <a:srgbClr val="0070C0"/>
              </a:solidFill>
            </a:endParaRPr>
          </a:p>
          <a:p>
            <a:r>
              <a:rPr lang="de-DE" dirty="0">
                <a:solidFill>
                  <a:srgbClr val="0070C0"/>
                </a:solidFill>
              </a:rPr>
              <a:t>bei Streit mit anderen Kindern</a:t>
            </a:r>
          </a:p>
          <a:p>
            <a:endParaRPr lang="de-DE" sz="1050" dirty="0">
              <a:solidFill>
                <a:srgbClr val="0070C0"/>
              </a:solidFill>
            </a:endParaRPr>
          </a:p>
          <a:p>
            <a:r>
              <a:rPr lang="de-DE" dirty="0">
                <a:solidFill>
                  <a:srgbClr val="0070C0"/>
                </a:solidFill>
              </a:rPr>
              <a:t>wenn es ihnen in Klasse oder Schule nicht gut </a:t>
            </a:r>
            <a:r>
              <a:rPr lang="de-DE" dirty="0" err="1">
                <a:solidFill>
                  <a:srgbClr val="0070C0"/>
                </a:solidFill>
              </a:rPr>
              <a:t>geht</a:t>
            </a:r>
            <a:r>
              <a:rPr lang="de-DE" dirty="0" err="1">
                <a:solidFill>
                  <a:schemeClr val="bg1"/>
                </a:solidFill>
              </a:rPr>
              <a:t>erin</a:t>
            </a:r>
            <a:endParaRPr lang="de-DE" dirty="0">
              <a:solidFill>
                <a:schemeClr val="bg1"/>
              </a:solidFill>
            </a:endParaRPr>
          </a:p>
        </p:txBody>
      </p:sp>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016751" y="3475087"/>
            <a:ext cx="2057401" cy="369332"/>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369332"/>
          </a:xfrm>
          <a:prstGeom prst="rect">
            <a:avLst/>
          </a:prstGeom>
          <a:noFill/>
        </p:spPr>
        <p:txBody>
          <a:bodyPr wrap="square" rtlCol="0">
            <a:spAutoFit/>
          </a:bodyPr>
          <a:lstStyle/>
          <a:p>
            <a:r>
              <a:rPr lang="de-DE" dirty="0">
                <a:solidFill>
                  <a:schemeClr val="bg1"/>
                </a:solidFill>
              </a:rPr>
              <a:t>Hausmeister</a:t>
            </a:r>
          </a:p>
        </p:txBody>
      </p:sp>
      <p:sp>
        <p:nvSpPr>
          <p:cNvPr id="3" name="Rechteck 2">
            <a:extLst>
              <a:ext uri="{FF2B5EF4-FFF2-40B4-BE49-F238E27FC236}">
                <a16:creationId xmlns:a16="http://schemas.microsoft.com/office/drawing/2014/main" id="{C8C9A835-4298-45B3-BFB7-8AC0D7E120B3}"/>
              </a:ext>
            </a:extLst>
          </p:cNvPr>
          <p:cNvSpPr/>
          <p:nvPr/>
        </p:nvSpPr>
        <p:spPr>
          <a:xfrm>
            <a:off x="8877835" y="3269915"/>
            <a:ext cx="3061616" cy="3139321"/>
          </a:xfrm>
          <a:prstGeom prst="rect">
            <a:avLst/>
          </a:prstGeom>
        </p:spPr>
        <p:txBody>
          <a:bodyPr wrap="square">
            <a:spAutoFit/>
          </a:bodyPr>
          <a:lstStyle/>
          <a:p>
            <a:r>
              <a:rPr lang="de-DE" b="1" dirty="0">
                <a:solidFill>
                  <a:srgbClr val="00B050"/>
                </a:solidFill>
              </a:rPr>
              <a:t>Eltern…</a:t>
            </a:r>
          </a:p>
          <a:p>
            <a:endParaRPr lang="de-DE" b="1" dirty="0">
              <a:solidFill>
                <a:srgbClr val="00B050"/>
              </a:solidFill>
            </a:endParaRPr>
          </a:p>
          <a:p>
            <a:r>
              <a:rPr lang="de-DE" dirty="0">
                <a:solidFill>
                  <a:srgbClr val="0070C0"/>
                </a:solidFill>
              </a:rPr>
              <a:t>wenn sie sich Sorgen </a:t>
            </a:r>
          </a:p>
          <a:p>
            <a:r>
              <a:rPr lang="de-DE" dirty="0">
                <a:solidFill>
                  <a:srgbClr val="0070C0"/>
                </a:solidFill>
              </a:rPr>
              <a:t>um ihr Kind machen</a:t>
            </a:r>
          </a:p>
          <a:p>
            <a:endParaRPr lang="de-DE" dirty="0">
              <a:solidFill>
                <a:srgbClr val="0070C0"/>
              </a:solidFill>
            </a:endParaRPr>
          </a:p>
          <a:p>
            <a:r>
              <a:rPr lang="de-DE" dirty="0">
                <a:solidFill>
                  <a:srgbClr val="0070C0"/>
                </a:solidFill>
              </a:rPr>
              <a:t>bei Anträgen, z.B. für Ausflüge,</a:t>
            </a:r>
          </a:p>
          <a:p>
            <a:r>
              <a:rPr lang="de-DE" dirty="0">
                <a:solidFill>
                  <a:srgbClr val="0070C0"/>
                </a:solidFill>
              </a:rPr>
              <a:t>OGS oder Mittagessen</a:t>
            </a:r>
          </a:p>
          <a:p>
            <a:endParaRPr lang="de-DE" dirty="0">
              <a:solidFill>
                <a:srgbClr val="0070C0"/>
              </a:solidFill>
            </a:endParaRPr>
          </a:p>
          <a:p>
            <a:r>
              <a:rPr lang="de-DE" dirty="0">
                <a:solidFill>
                  <a:srgbClr val="0070C0"/>
                </a:solidFill>
              </a:rPr>
              <a:t>in schwierigen Situationen </a:t>
            </a:r>
          </a:p>
          <a:p>
            <a:r>
              <a:rPr lang="de-DE" dirty="0">
                <a:solidFill>
                  <a:srgbClr val="0070C0"/>
                </a:solidFill>
              </a:rPr>
              <a:t>in der Familie</a:t>
            </a:r>
          </a:p>
        </p:txBody>
      </p:sp>
      <p:sp>
        <p:nvSpPr>
          <p:cNvPr id="5" name="Textfeld 4">
            <a:extLst>
              <a:ext uri="{FF2B5EF4-FFF2-40B4-BE49-F238E27FC236}">
                <a16:creationId xmlns:a16="http://schemas.microsoft.com/office/drawing/2014/main" id="{258AFF15-7B43-4007-8AFC-A644B5D24277}"/>
              </a:ext>
            </a:extLst>
          </p:cNvPr>
          <p:cNvSpPr txBox="1"/>
          <p:nvPr/>
        </p:nvSpPr>
        <p:spPr>
          <a:xfrm>
            <a:off x="6415059" y="655873"/>
            <a:ext cx="3505138" cy="461665"/>
          </a:xfrm>
          <a:prstGeom prst="rect">
            <a:avLst/>
          </a:prstGeom>
          <a:noFill/>
        </p:spPr>
        <p:txBody>
          <a:bodyPr wrap="square" rtlCol="0">
            <a:spAutoFit/>
          </a:bodyPr>
          <a:lstStyle/>
          <a:p>
            <a:r>
              <a:rPr lang="de-DE" sz="2400" u="sng" dirty="0">
                <a:solidFill>
                  <a:srgbClr val="0070C0"/>
                </a:solidFill>
              </a:rPr>
              <a:t>Frau Straub unterstützt:</a:t>
            </a:r>
          </a:p>
        </p:txBody>
      </p:sp>
      <p:pic>
        <p:nvPicPr>
          <p:cNvPr id="2" name="Grafik 1"/>
          <p:cNvPicPr>
            <a:picLocks noChangeAspect="1"/>
          </p:cNvPicPr>
          <p:nvPr/>
        </p:nvPicPr>
        <p:blipFill>
          <a:blip r:embed="rId4"/>
          <a:stretch>
            <a:fillRect/>
          </a:stretch>
        </p:blipFill>
        <p:spPr>
          <a:xfrm>
            <a:off x="6338787" y="2954444"/>
            <a:ext cx="2473159" cy="3424374"/>
          </a:xfrm>
          <a:prstGeom prst="rect">
            <a:avLst/>
          </a:prstGeom>
        </p:spPr>
      </p:pic>
    </p:spTree>
    <p:extLst>
      <p:ext uri="{BB962C8B-B14F-4D97-AF65-F5344CB8AC3E}">
        <p14:creationId xmlns:p14="http://schemas.microsoft.com/office/powerpoint/2010/main" val="1581458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897BE19-5774-4C30-AC12-E74BDD03E186}"/>
              </a:ext>
            </a:extLst>
          </p:cNvPr>
          <p:cNvSpPr>
            <a:spLocks noGrp="1"/>
          </p:cNvSpPr>
          <p:nvPr>
            <p:ph type="body" sz="half" idx="2"/>
          </p:nvPr>
        </p:nvSpPr>
        <p:spPr>
          <a:xfrm>
            <a:off x="754317" y="1895473"/>
            <a:ext cx="5507458" cy="588705"/>
          </a:xfrm>
        </p:spPr>
        <p:txBody>
          <a:bodyPr>
            <a:normAutofit/>
          </a:bodyPr>
          <a:lstStyle/>
          <a:p>
            <a:pPr algn="ctr"/>
            <a:r>
              <a:rPr lang="de-DE" sz="2800" b="1" dirty="0"/>
              <a:t>Förderverein</a:t>
            </a:r>
            <a:endParaRPr lang="de-DE" dirty="0"/>
          </a:p>
          <a:p>
            <a:pPr algn="ctr"/>
            <a:endParaRPr lang="de-DE" dirty="0"/>
          </a:p>
        </p:txBody>
      </p:sp>
      <p:pic>
        <p:nvPicPr>
          <p:cNvPr id="9" name="Grafik 8">
            <a:extLst>
              <a:ext uri="{FF2B5EF4-FFF2-40B4-BE49-F238E27FC236}">
                <a16:creationId xmlns:a16="http://schemas.microsoft.com/office/drawing/2014/main" id="{B5366573-4D18-428B-87C9-59B46578E2C3}"/>
              </a:ext>
            </a:extLst>
          </p:cNvPr>
          <p:cNvPicPr>
            <a:picLocks noChangeAspect="1"/>
          </p:cNvPicPr>
          <p:nvPr/>
        </p:nvPicPr>
        <p:blipFill>
          <a:blip r:embed="rId2"/>
          <a:stretch>
            <a:fillRect/>
          </a:stretch>
        </p:blipFill>
        <p:spPr>
          <a:xfrm>
            <a:off x="12960269" y="854119"/>
            <a:ext cx="5874862" cy="6316665"/>
          </a:xfrm>
          <a:prstGeom prst="rect">
            <a:avLst/>
          </a:prstGeom>
        </p:spPr>
      </p:pic>
      <p:sp>
        <p:nvSpPr>
          <p:cNvPr id="4" name="Titel 3">
            <a:extLst>
              <a:ext uri="{FF2B5EF4-FFF2-40B4-BE49-F238E27FC236}">
                <a16:creationId xmlns:a16="http://schemas.microsoft.com/office/drawing/2014/main" id="{74AA11FD-EBE9-4861-9DB0-1C4110126BE8}"/>
              </a:ext>
            </a:extLst>
          </p:cNvPr>
          <p:cNvSpPr>
            <a:spLocks noGrp="1"/>
          </p:cNvSpPr>
          <p:nvPr>
            <p:ph type="title"/>
          </p:nvPr>
        </p:nvSpPr>
        <p:spPr>
          <a:xfrm>
            <a:off x="754317" y="852113"/>
            <a:ext cx="5064450" cy="894641"/>
          </a:xfrm>
          <a:prstGeom prst="rect">
            <a:avLst/>
          </a:prstGeom>
        </p:spPr>
        <p:txBody>
          <a:bodyPr>
            <a:normAutofit fontScale="90000"/>
          </a:bodyPr>
          <a:lstStyle/>
          <a:p>
            <a:pPr algn="ctr"/>
            <a:r>
              <a:rPr lang="de-DE" b="1" dirty="0"/>
              <a:t>Die Barbaraschule stellt sich vor</a:t>
            </a:r>
          </a:p>
        </p:txBody>
      </p:sp>
      <p:pic>
        <p:nvPicPr>
          <p:cNvPr id="7" name="Grafik 6">
            <a:extLst>
              <a:ext uri="{FF2B5EF4-FFF2-40B4-BE49-F238E27FC236}">
                <a16:creationId xmlns:a16="http://schemas.microsoft.com/office/drawing/2014/main" id="{09A2EE9E-9642-4D6E-A106-BFCCCE651B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482" y="1081211"/>
            <a:ext cx="1629543" cy="1740802"/>
          </a:xfrm>
          <a:prstGeom prst="rect">
            <a:avLst/>
          </a:prstGeom>
        </p:spPr>
      </p:pic>
      <p:sp>
        <p:nvSpPr>
          <p:cNvPr id="15" name="Textfeld 14">
            <a:extLst>
              <a:ext uri="{FF2B5EF4-FFF2-40B4-BE49-F238E27FC236}">
                <a16:creationId xmlns:a16="http://schemas.microsoft.com/office/drawing/2014/main" id="{46E439AE-57A1-47AA-9260-354D16AC9A92}"/>
              </a:ext>
            </a:extLst>
          </p:cNvPr>
          <p:cNvSpPr txBox="1"/>
          <p:nvPr/>
        </p:nvSpPr>
        <p:spPr>
          <a:xfrm>
            <a:off x="9112197" y="3059326"/>
            <a:ext cx="1460832" cy="369332"/>
          </a:xfrm>
          <a:prstGeom prst="rect">
            <a:avLst/>
          </a:prstGeom>
          <a:noFill/>
        </p:spPr>
        <p:txBody>
          <a:bodyPr wrap="square" rtlCol="0">
            <a:spAutoFit/>
          </a:bodyPr>
          <a:lstStyle/>
          <a:p>
            <a:r>
              <a:rPr lang="de-DE" dirty="0">
                <a:solidFill>
                  <a:schemeClr val="bg1"/>
                </a:solidFill>
              </a:rPr>
              <a:t>Konrektorin</a:t>
            </a:r>
          </a:p>
        </p:txBody>
      </p:sp>
      <p:sp>
        <p:nvSpPr>
          <p:cNvPr id="16" name="Textfeld 15">
            <a:extLst>
              <a:ext uri="{FF2B5EF4-FFF2-40B4-BE49-F238E27FC236}">
                <a16:creationId xmlns:a16="http://schemas.microsoft.com/office/drawing/2014/main" id="{F5BF967B-068B-482A-BC5A-71FA5C35CAAE}"/>
              </a:ext>
            </a:extLst>
          </p:cNvPr>
          <p:cNvSpPr txBox="1"/>
          <p:nvPr/>
        </p:nvSpPr>
        <p:spPr>
          <a:xfrm>
            <a:off x="6615854" y="4756785"/>
            <a:ext cx="2054109" cy="372759"/>
          </a:xfrm>
          <a:prstGeom prst="rect">
            <a:avLst/>
          </a:prstGeom>
          <a:noFill/>
        </p:spPr>
        <p:txBody>
          <a:bodyPr wrap="square" rtlCol="0">
            <a:spAutoFit/>
          </a:bodyPr>
          <a:lstStyle/>
          <a:p>
            <a:r>
              <a:rPr lang="de-DE" dirty="0">
                <a:solidFill>
                  <a:schemeClr val="bg1"/>
                </a:solidFill>
              </a:rPr>
              <a:t>Sekretärin</a:t>
            </a:r>
          </a:p>
        </p:txBody>
      </p:sp>
      <p:sp>
        <p:nvSpPr>
          <p:cNvPr id="17" name="Textfeld 16">
            <a:extLst>
              <a:ext uri="{FF2B5EF4-FFF2-40B4-BE49-F238E27FC236}">
                <a16:creationId xmlns:a16="http://schemas.microsoft.com/office/drawing/2014/main" id="{DDE26888-A1A0-49F0-8AD0-1354AE15F8DA}"/>
              </a:ext>
            </a:extLst>
          </p:cNvPr>
          <p:cNvSpPr txBox="1"/>
          <p:nvPr/>
        </p:nvSpPr>
        <p:spPr>
          <a:xfrm>
            <a:off x="9949333" y="3725213"/>
            <a:ext cx="1366472" cy="646331"/>
          </a:xfrm>
          <a:prstGeom prst="rect">
            <a:avLst/>
          </a:prstGeom>
          <a:noFill/>
        </p:spPr>
        <p:txBody>
          <a:bodyPr wrap="square" rtlCol="0">
            <a:spAutoFit/>
          </a:bodyPr>
          <a:lstStyle/>
          <a:p>
            <a:r>
              <a:rPr lang="de-DE" dirty="0">
                <a:solidFill>
                  <a:schemeClr val="bg1"/>
                </a:solidFill>
              </a:rPr>
              <a:t>Hausmeister</a:t>
            </a:r>
          </a:p>
        </p:txBody>
      </p:sp>
      <p:sp>
        <p:nvSpPr>
          <p:cNvPr id="2" name="Rechteck 1">
            <a:extLst>
              <a:ext uri="{FF2B5EF4-FFF2-40B4-BE49-F238E27FC236}">
                <a16:creationId xmlns:a16="http://schemas.microsoft.com/office/drawing/2014/main" id="{C41AA014-8F73-4F83-9D04-396CE705F83C}"/>
              </a:ext>
            </a:extLst>
          </p:cNvPr>
          <p:cNvSpPr/>
          <p:nvPr/>
        </p:nvSpPr>
        <p:spPr>
          <a:xfrm>
            <a:off x="531760" y="4943164"/>
            <a:ext cx="5298913" cy="1077218"/>
          </a:xfrm>
          <a:prstGeom prst="rect">
            <a:avLst/>
          </a:prstGeom>
        </p:spPr>
        <p:txBody>
          <a:bodyPr wrap="square">
            <a:spAutoFit/>
          </a:bodyPr>
          <a:lstStyle/>
          <a:p>
            <a:pPr>
              <a:buFont typeface="Monotype Sorts" pitchFamily="2" charset="2"/>
              <a:buNone/>
            </a:pPr>
            <a:r>
              <a:rPr lang="de-DE" altLang="de-DE" sz="1600" dirty="0">
                <a:solidFill>
                  <a:schemeClr val="accent1"/>
                </a:solidFill>
              </a:rPr>
              <a:t>Ohne den Förderverein gäbe es viele Materialien aber auch Aktivitäten an unserer Schule nicht! </a:t>
            </a:r>
          </a:p>
          <a:p>
            <a:pPr>
              <a:buFont typeface="Monotype Sorts" pitchFamily="2" charset="2"/>
              <a:buNone/>
            </a:pPr>
            <a:r>
              <a:rPr lang="de-DE" altLang="de-DE" sz="1600" dirty="0">
                <a:solidFill>
                  <a:schemeClr val="accent1"/>
                </a:solidFill>
              </a:rPr>
              <a:t>Nur mit vielen Mitgliedern können wir ein vielfältiges Schulleben unterstützen!</a:t>
            </a:r>
          </a:p>
        </p:txBody>
      </p:sp>
      <p:sp>
        <p:nvSpPr>
          <p:cNvPr id="3" name="Rechteck 2">
            <a:extLst>
              <a:ext uri="{FF2B5EF4-FFF2-40B4-BE49-F238E27FC236}">
                <a16:creationId xmlns:a16="http://schemas.microsoft.com/office/drawing/2014/main" id="{82756798-8C03-4A84-A3EF-45E398608B1A}"/>
              </a:ext>
            </a:extLst>
          </p:cNvPr>
          <p:cNvSpPr/>
          <p:nvPr/>
        </p:nvSpPr>
        <p:spPr>
          <a:xfrm>
            <a:off x="531760" y="2836508"/>
            <a:ext cx="6096000" cy="1754326"/>
          </a:xfrm>
          <a:prstGeom prst="rect">
            <a:avLst/>
          </a:prstGeom>
        </p:spPr>
        <p:txBody>
          <a:bodyPr>
            <a:spAutoFit/>
          </a:bodyPr>
          <a:lstStyle/>
          <a:p>
            <a:r>
              <a:rPr lang="de-DE" u="sng" dirty="0">
                <a:solidFill>
                  <a:srgbClr val="3B4040"/>
                </a:solidFill>
                <a:latin typeface="Arial" panose="020B0604020202020204" pitchFamily="34" charset="0"/>
              </a:rPr>
              <a:t>Der </a:t>
            </a:r>
            <a:r>
              <a:rPr lang="de-DE" b="1" u="sng" dirty="0">
                <a:solidFill>
                  <a:srgbClr val="3B4040"/>
                </a:solidFill>
                <a:latin typeface="Arial" panose="020B0604020202020204" pitchFamily="34" charset="0"/>
              </a:rPr>
              <a:t>Vorstand</a:t>
            </a:r>
            <a:r>
              <a:rPr lang="de-DE" u="sng" dirty="0">
                <a:solidFill>
                  <a:srgbClr val="3B4040"/>
                </a:solidFill>
                <a:latin typeface="Arial" panose="020B0604020202020204" pitchFamily="34" charset="0"/>
              </a:rPr>
              <a:t> des Fördervereins </a:t>
            </a:r>
            <a:br>
              <a:rPr lang="de-DE" dirty="0">
                <a:solidFill>
                  <a:srgbClr val="3B4040"/>
                </a:solidFill>
                <a:latin typeface="Arial" panose="020B0604020202020204" pitchFamily="34" charset="0"/>
              </a:rPr>
            </a:br>
            <a:r>
              <a:rPr lang="de-DE" dirty="0">
                <a:solidFill>
                  <a:srgbClr val="3B4040"/>
                </a:solidFill>
                <a:latin typeface="Arial" panose="020B0604020202020204" pitchFamily="34" charset="0"/>
              </a:rPr>
              <a:t>Vorsitzende: Frau Strobl / </a:t>
            </a:r>
            <a:r>
              <a:rPr lang="de-DE" b="1" dirty="0">
                <a:solidFill>
                  <a:srgbClr val="3B4040"/>
                </a:solidFill>
                <a:latin typeface="Arial" panose="020B0604020202020204" pitchFamily="34" charset="0"/>
              </a:rPr>
              <a:t>Herr Janjic</a:t>
            </a:r>
            <a:endParaRPr lang="de-DE" b="1" dirty="0">
              <a:solidFill>
                <a:srgbClr val="3B4040"/>
              </a:solidFill>
              <a:latin typeface="Verdana" panose="020B0604030504040204" pitchFamily="34" charset="0"/>
            </a:endParaRPr>
          </a:p>
          <a:p>
            <a:r>
              <a:rPr lang="de-DE" dirty="0">
                <a:solidFill>
                  <a:srgbClr val="3B4040"/>
                </a:solidFill>
                <a:latin typeface="Arial" panose="020B0604020202020204" pitchFamily="34" charset="0"/>
              </a:rPr>
              <a:t>stellvertretende Vorsitzende: Frau </a:t>
            </a:r>
            <a:r>
              <a:rPr lang="de-DE" dirty="0" err="1">
                <a:solidFill>
                  <a:srgbClr val="3B4040"/>
                </a:solidFill>
                <a:latin typeface="Arial" panose="020B0604020202020204" pitchFamily="34" charset="0"/>
              </a:rPr>
              <a:t>Labisch</a:t>
            </a:r>
            <a:r>
              <a:rPr lang="de-DE" dirty="0">
                <a:solidFill>
                  <a:srgbClr val="3B4040"/>
                </a:solidFill>
                <a:latin typeface="Arial" panose="020B0604020202020204" pitchFamily="34" charset="0"/>
              </a:rPr>
              <a:t>-Brandt</a:t>
            </a:r>
            <a:br>
              <a:rPr lang="de-DE" dirty="0">
                <a:solidFill>
                  <a:srgbClr val="3B4040"/>
                </a:solidFill>
                <a:latin typeface="Arial" panose="020B0604020202020204" pitchFamily="34" charset="0"/>
              </a:rPr>
            </a:br>
            <a:r>
              <a:rPr lang="de-DE" dirty="0">
                <a:solidFill>
                  <a:srgbClr val="3B4040"/>
                </a:solidFill>
                <a:latin typeface="Arial" panose="020B0604020202020204" pitchFamily="34" charset="0"/>
              </a:rPr>
              <a:t>Kassenwart: Herr Rieger</a:t>
            </a:r>
            <a:br>
              <a:rPr lang="de-DE" dirty="0">
                <a:solidFill>
                  <a:srgbClr val="3B4040"/>
                </a:solidFill>
                <a:latin typeface="Arial" panose="020B0604020202020204" pitchFamily="34" charset="0"/>
              </a:rPr>
            </a:br>
            <a:r>
              <a:rPr lang="de-DE" dirty="0">
                <a:solidFill>
                  <a:srgbClr val="3B4040"/>
                </a:solidFill>
                <a:latin typeface="Arial" panose="020B0604020202020204" pitchFamily="34" charset="0"/>
              </a:rPr>
              <a:t>Kassenprüfer: Herr </a:t>
            </a:r>
            <a:r>
              <a:rPr lang="de-DE" dirty="0" err="1">
                <a:solidFill>
                  <a:srgbClr val="3B4040"/>
                </a:solidFill>
                <a:latin typeface="Arial" panose="020B0604020202020204" pitchFamily="34" charset="0"/>
              </a:rPr>
              <a:t>Glowacz</a:t>
            </a:r>
            <a:br>
              <a:rPr lang="de-DE" dirty="0">
                <a:solidFill>
                  <a:srgbClr val="3B4040"/>
                </a:solidFill>
                <a:latin typeface="Arial" panose="020B0604020202020204" pitchFamily="34" charset="0"/>
              </a:rPr>
            </a:br>
            <a:r>
              <a:rPr lang="de-DE" dirty="0">
                <a:solidFill>
                  <a:srgbClr val="3B4040"/>
                </a:solidFill>
                <a:latin typeface="Arial" panose="020B0604020202020204" pitchFamily="34" charset="0"/>
              </a:rPr>
              <a:t>Schriftführerin: Frau Müller</a:t>
            </a:r>
            <a:endParaRPr lang="de-DE" b="0" i="0" dirty="0">
              <a:solidFill>
                <a:srgbClr val="3B4040"/>
              </a:solidFill>
              <a:effectLst/>
              <a:latin typeface="Verdana" panose="020B0604030504040204" pitchFamily="34" charset="0"/>
            </a:endParaRPr>
          </a:p>
        </p:txBody>
      </p:sp>
      <p:pic>
        <p:nvPicPr>
          <p:cNvPr id="5" name="Grafik 4"/>
          <p:cNvPicPr>
            <a:picLocks noChangeAspect="1"/>
          </p:cNvPicPr>
          <p:nvPr/>
        </p:nvPicPr>
        <p:blipFill>
          <a:blip r:embed="rId4"/>
          <a:stretch>
            <a:fillRect/>
          </a:stretch>
        </p:blipFill>
        <p:spPr>
          <a:xfrm>
            <a:off x="5735427" y="922840"/>
            <a:ext cx="6108555" cy="5097542"/>
          </a:xfrm>
          <a:prstGeom prst="rect">
            <a:avLst/>
          </a:prstGeom>
        </p:spPr>
      </p:pic>
    </p:spTree>
    <p:extLst>
      <p:ext uri="{BB962C8B-B14F-4D97-AF65-F5344CB8AC3E}">
        <p14:creationId xmlns:p14="http://schemas.microsoft.com/office/powerpoint/2010/main" val="233094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asis">
  <a:themeElements>
    <a:clrScheme name="Warmes Blau">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241B0541AD11F41AE22EB80A9E159C9" ma:contentTypeVersion="15" ma:contentTypeDescription="Ein neues Dokument erstellen." ma:contentTypeScope="" ma:versionID="6c8bc2c85c10ee87eb7ffb3ca59e22cc">
  <xsd:schema xmlns:xsd="http://www.w3.org/2001/XMLSchema" xmlns:xs="http://www.w3.org/2001/XMLSchema" xmlns:p="http://schemas.microsoft.com/office/2006/metadata/properties" xmlns:ns3="a2d6a71c-84f9-484a-bc0c-ac0cad2e0c92" xmlns:ns4="23463ce5-9949-46cb-8b22-74e34cf71fb7" targetNamespace="http://schemas.microsoft.com/office/2006/metadata/properties" ma:root="true" ma:fieldsID="c88facea2884b7fc8f18fc1c13873002" ns3:_="" ns4:_="">
    <xsd:import namespace="a2d6a71c-84f9-484a-bc0c-ac0cad2e0c92"/>
    <xsd:import namespace="23463ce5-9949-46cb-8b22-74e34cf71fb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d6a71c-84f9-484a-bc0c-ac0cad2e0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463ce5-9949-46cb-8b22-74e34cf71fb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SharingHintHash" ma:index="12"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2d6a71c-84f9-484a-bc0c-ac0cad2e0c92" xsi:nil="true"/>
  </documentManagement>
</p:properties>
</file>

<file path=customXml/itemProps1.xml><?xml version="1.0" encoding="utf-8"?>
<ds:datastoreItem xmlns:ds="http://schemas.openxmlformats.org/officeDocument/2006/customXml" ds:itemID="{6470A394-8EB8-499E-ADBC-FD6B3E95C3F3}">
  <ds:schemaRefs>
    <ds:schemaRef ds:uri="http://schemas.microsoft.com/sharepoint/v3/contenttype/forms"/>
  </ds:schemaRefs>
</ds:datastoreItem>
</file>

<file path=customXml/itemProps2.xml><?xml version="1.0" encoding="utf-8"?>
<ds:datastoreItem xmlns:ds="http://schemas.openxmlformats.org/officeDocument/2006/customXml" ds:itemID="{87361D5B-C095-4473-861A-66D398E7E6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d6a71c-84f9-484a-bc0c-ac0cad2e0c92"/>
    <ds:schemaRef ds:uri="23463ce5-9949-46cb-8b22-74e34cf71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2A9A88-4A4C-4D85-810D-49FEC4806D86}">
  <ds:schemaRefs>
    <ds:schemaRef ds:uri="http://purl.org/dc/dcmitype/"/>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elements/1.1/"/>
    <ds:schemaRef ds:uri="http://schemas.openxmlformats.org/package/2006/metadata/core-properties"/>
    <ds:schemaRef ds:uri="23463ce5-9949-46cb-8b22-74e34cf71fb7"/>
    <ds:schemaRef ds:uri="a2d6a71c-84f9-484a-bc0c-ac0cad2e0c92"/>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1591</Words>
  <Application>Microsoft Office PowerPoint</Application>
  <PresentationFormat>Breitbild</PresentationFormat>
  <Paragraphs>389</Paragraphs>
  <Slides>27</Slides>
  <Notes>0</Notes>
  <HiddenSlides>1</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27</vt:i4>
      </vt:variant>
    </vt:vector>
  </HeadingPairs>
  <TitlesOfParts>
    <vt:vector size="39" baseType="lpstr">
      <vt:lpstr>Arial</vt:lpstr>
      <vt:lpstr>Calibri</vt:lpstr>
      <vt:lpstr>Comic Sans MS</vt:lpstr>
      <vt:lpstr>Constantia</vt:lpstr>
      <vt:lpstr>Corbel</vt:lpstr>
      <vt:lpstr>Mangal</vt:lpstr>
      <vt:lpstr>Monotype Sorts</vt:lpstr>
      <vt:lpstr>Times New Roman</vt:lpstr>
      <vt:lpstr>Verdana</vt:lpstr>
      <vt:lpstr>Wingdings</vt:lpstr>
      <vt:lpstr>Wingdings 2</vt:lpstr>
      <vt:lpstr>Basis</vt:lpstr>
      <vt:lpstr>PowerPoint-Präsentation</vt:lpstr>
      <vt:lpstr>PowerPoint-Präsentation</vt:lpstr>
      <vt:lpstr>Die Barbaraschule stellt sich vor</vt:lpstr>
      <vt:lpstr>Die Barbaraschule stellt sich vor</vt:lpstr>
      <vt:lpstr>Die Barbaraschule stellt sich vor</vt:lpstr>
      <vt:lpstr>Die Barbaraschule stellt sich vor</vt:lpstr>
      <vt:lpstr>Die Barbaraschule stellt sich vor</vt:lpstr>
      <vt:lpstr>Die Barbaraschule stellt sich vor</vt:lpstr>
      <vt:lpstr>Die Barbaraschule stellt sich vor</vt:lpstr>
      <vt:lpstr>Die letzten Wochen bis zum ersten Schultag </vt:lpstr>
      <vt:lpstr>Die letzten Wochen bis zum ersten Schultag </vt:lpstr>
      <vt:lpstr>Die letzten Wochen bis zum ersten Schultag </vt:lpstr>
      <vt:lpstr>PowerPoint-Präsentation</vt:lpstr>
      <vt:lpstr>Die letzten Wochen bis zum ersten Schultag </vt:lpstr>
      <vt:lpstr>Die letzten Wochen bis zum ersten Schultag </vt:lpstr>
      <vt:lpstr>Der Tag der Einschulung</vt:lpstr>
      <vt:lpstr>Der Tag der Einschulung</vt:lpstr>
      <vt:lpstr>Der Tag der Einschulung</vt:lpstr>
      <vt:lpstr>Der erste Schultag / die erste Schulwoche</vt:lpstr>
      <vt:lpstr>Der erste Schultag / die ersten Schulwochen</vt:lpstr>
      <vt:lpstr>Der erste Schultag / die ersten Schulwochen</vt:lpstr>
      <vt:lpstr>Der erste Schultag / die erste Schulwoche</vt:lpstr>
      <vt:lpstr>Der erste Schultag / die erste Schulwoche</vt:lpstr>
      <vt:lpstr>Betreuung und OGS</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Barbaraschule stellt sich vor</dc:title>
  <dc:creator>Mandy Meisel</dc:creator>
  <cp:lastModifiedBy>Mandy Meisel</cp:lastModifiedBy>
  <cp:revision>46</cp:revision>
  <dcterms:created xsi:type="dcterms:W3CDTF">2023-05-21T11:04:51Z</dcterms:created>
  <dcterms:modified xsi:type="dcterms:W3CDTF">2026-05-26T15:39:20Z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0x0101006241B0541AD11F41AE22EB80A9E159C9</vt:lpwstr>
  </property>
</Properties>
</file>